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32918400" cy="43891200"/>
  <p:notesSz cx="6858000" cy="9144000"/>
  <p:defaultTextStyle>
    <a:defPPr>
      <a:defRPr lang="en-US"/>
    </a:defPPr>
    <a:lvl1pPr marL="0" algn="l" defTabSz="4545536" rtl="0" eaLnBrk="1" latinLnBrk="0" hangingPunct="1">
      <a:defRPr sz="8900" kern="1200">
        <a:solidFill>
          <a:schemeClr val="tx1"/>
        </a:solidFill>
        <a:latin typeface="+mn-lt"/>
        <a:ea typeface="+mn-ea"/>
        <a:cs typeface="+mn-cs"/>
      </a:defRPr>
    </a:lvl1pPr>
    <a:lvl2pPr marL="2272768" algn="l" defTabSz="4545536" rtl="0" eaLnBrk="1" latinLnBrk="0" hangingPunct="1">
      <a:defRPr sz="8900" kern="1200">
        <a:solidFill>
          <a:schemeClr val="tx1"/>
        </a:solidFill>
        <a:latin typeface="+mn-lt"/>
        <a:ea typeface="+mn-ea"/>
        <a:cs typeface="+mn-cs"/>
      </a:defRPr>
    </a:lvl2pPr>
    <a:lvl3pPr marL="4545536" algn="l" defTabSz="4545536" rtl="0" eaLnBrk="1" latinLnBrk="0" hangingPunct="1">
      <a:defRPr sz="8900" kern="1200">
        <a:solidFill>
          <a:schemeClr val="tx1"/>
        </a:solidFill>
        <a:latin typeface="+mn-lt"/>
        <a:ea typeface="+mn-ea"/>
        <a:cs typeface="+mn-cs"/>
      </a:defRPr>
    </a:lvl3pPr>
    <a:lvl4pPr marL="6818305" algn="l" defTabSz="4545536" rtl="0" eaLnBrk="1" latinLnBrk="0" hangingPunct="1">
      <a:defRPr sz="8900" kern="1200">
        <a:solidFill>
          <a:schemeClr val="tx1"/>
        </a:solidFill>
        <a:latin typeface="+mn-lt"/>
        <a:ea typeface="+mn-ea"/>
        <a:cs typeface="+mn-cs"/>
      </a:defRPr>
    </a:lvl4pPr>
    <a:lvl5pPr marL="9091073" algn="l" defTabSz="4545536" rtl="0" eaLnBrk="1" latinLnBrk="0" hangingPunct="1">
      <a:defRPr sz="8900" kern="1200">
        <a:solidFill>
          <a:schemeClr val="tx1"/>
        </a:solidFill>
        <a:latin typeface="+mn-lt"/>
        <a:ea typeface="+mn-ea"/>
        <a:cs typeface="+mn-cs"/>
      </a:defRPr>
    </a:lvl5pPr>
    <a:lvl6pPr marL="11363841" algn="l" defTabSz="4545536" rtl="0" eaLnBrk="1" latinLnBrk="0" hangingPunct="1">
      <a:defRPr sz="8900" kern="1200">
        <a:solidFill>
          <a:schemeClr val="tx1"/>
        </a:solidFill>
        <a:latin typeface="+mn-lt"/>
        <a:ea typeface="+mn-ea"/>
        <a:cs typeface="+mn-cs"/>
      </a:defRPr>
    </a:lvl6pPr>
    <a:lvl7pPr marL="13636609" algn="l" defTabSz="4545536" rtl="0" eaLnBrk="1" latinLnBrk="0" hangingPunct="1">
      <a:defRPr sz="8900" kern="1200">
        <a:solidFill>
          <a:schemeClr val="tx1"/>
        </a:solidFill>
        <a:latin typeface="+mn-lt"/>
        <a:ea typeface="+mn-ea"/>
        <a:cs typeface="+mn-cs"/>
      </a:defRPr>
    </a:lvl7pPr>
    <a:lvl8pPr marL="15909377" algn="l" defTabSz="4545536" rtl="0" eaLnBrk="1" latinLnBrk="0" hangingPunct="1">
      <a:defRPr sz="8900" kern="1200">
        <a:solidFill>
          <a:schemeClr val="tx1"/>
        </a:solidFill>
        <a:latin typeface="+mn-lt"/>
        <a:ea typeface="+mn-ea"/>
        <a:cs typeface="+mn-cs"/>
      </a:defRPr>
    </a:lvl8pPr>
    <a:lvl9pPr marL="18182146" algn="l" defTabSz="4545536" rtl="0" eaLnBrk="1" latinLnBrk="0" hangingPunct="1">
      <a:defRPr sz="8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4848"/>
    <a:srgbClr val="FFCC66"/>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87" autoAdjust="0"/>
    <p:restoredTop sz="99299" autoAdjust="0"/>
  </p:normalViewPr>
  <p:slideViewPr>
    <p:cSldViewPr>
      <p:cViewPr varScale="1">
        <p:scale>
          <a:sx n="11" d="100"/>
          <a:sy n="11" d="100"/>
        </p:scale>
        <p:origin x="2676" y="144"/>
      </p:cViewPr>
      <p:guideLst>
        <p:guide orient="horz" pos="13824"/>
        <p:guide pos="1036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23B42-8F20-4F1A-B55D-AFF49CEAAA06}" type="datetimeFigureOut">
              <a:rPr lang="en-US" smtClean="0"/>
              <a:pPr/>
              <a:t>6/9/2016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CB913-7771-4430-8C8F-11E3F3B9E1B2}" type="slidenum">
              <a:rPr lang="en-US" smtClean="0"/>
              <a:pPr/>
              <a:t>‹#›</a:t>
            </a:fld>
            <a:endParaRPr lang="en-US"/>
          </a:p>
        </p:txBody>
      </p:sp>
    </p:spTree>
    <p:extLst>
      <p:ext uri="{BB962C8B-B14F-4D97-AF65-F5344CB8AC3E}">
        <p14:creationId xmlns:p14="http://schemas.microsoft.com/office/powerpoint/2010/main" val="3990163477"/>
      </p:ext>
    </p:extLst>
  </p:cSld>
  <p:clrMap bg1="lt1" tx1="dk1" bg2="lt2" tx2="dk2" accent1="accent1" accent2="accent2" accent3="accent3" accent4="accent4" accent5="accent5" accent6="accent6" hlink="hlink" folHlink="folHlink"/>
  <p:notesStyle>
    <a:lvl1pPr marL="0" algn="l" defTabSz="970087" rtl="0" eaLnBrk="1" latinLnBrk="0" hangingPunct="1">
      <a:defRPr sz="1300" kern="1200">
        <a:solidFill>
          <a:schemeClr val="tx1"/>
        </a:solidFill>
        <a:latin typeface="+mn-lt"/>
        <a:ea typeface="+mn-ea"/>
        <a:cs typeface="+mn-cs"/>
      </a:defRPr>
    </a:lvl1pPr>
    <a:lvl2pPr marL="485043" algn="l" defTabSz="970087" rtl="0" eaLnBrk="1" latinLnBrk="0" hangingPunct="1">
      <a:defRPr sz="1300" kern="1200">
        <a:solidFill>
          <a:schemeClr val="tx1"/>
        </a:solidFill>
        <a:latin typeface="+mn-lt"/>
        <a:ea typeface="+mn-ea"/>
        <a:cs typeface="+mn-cs"/>
      </a:defRPr>
    </a:lvl2pPr>
    <a:lvl3pPr marL="970087" algn="l" defTabSz="970087" rtl="0" eaLnBrk="1" latinLnBrk="0" hangingPunct="1">
      <a:defRPr sz="1300" kern="1200">
        <a:solidFill>
          <a:schemeClr val="tx1"/>
        </a:solidFill>
        <a:latin typeface="+mn-lt"/>
        <a:ea typeface="+mn-ea"/>
        <a:cs typeface="+mn-cs"/>
      </a:defRPr>
    </a:lvl3pPr>
    <a:lvl4pPr marL="1455130" algn="l" defTabSz="970087" rtl="0" eaLnBrk="1" latinLnBrk="0" hangingPunct="1">
      <a:defRPr sz="1300" kern="1200">
        <a:solidFill>
          <a:schemeClr val="tx1"/>
        </a:solidFill>
        <a:latin typeface="+mn-lt"/>
        <a:ea typeface="+mn-ea"/>
        <a:cs typeface="+mn-cs"/>
      </a:defRPr>
    </a:lvl4pPr>
    <a:lvl5pPr marL="1940174" algn="l" defTabSz="970087" rtl="0" eaLnBrk="1" latinLnBrk="0" hangingPunct="1">
      <a:defRPr sz="1300" kern="1200">
        <a:solidFill>
          <a:schemeClr val="tx1"/>
        </a:solidFill>
        <a:latin typeface="+mn-lt"/>
        <a:ea typeface="+mn-ea"/>
        <a:cs typeface="+mn-cs"/>
      </a:defRPr>
    </a:lvl5pPr>
    <a:lvl6pPr marL="2425217" algn="l" defTabSz="970087" rtl="0" eaLnBrk="1" latinLnBrk="0" hangingPunct="1">
      <a:defRPr sz="1300" kern="1200">
        <a:solidFill>
          <a:schemeClr val="tx1"/>
        </a:solidFill>
        <a:latin typeface="+mn-lt"/>
        <a:ea typeface="+mn-ea"/>
        <a:cs typeface="+mn-cs"/>
      </a:defRPr>
    </a:lvl6pPr>
    <a:lvl7pPr marL="2910261" algn="l" defTabSz="970087" rtl="0" eaLnBrk="1" latinLnBrk="0" hangingPunct="1">
      <a:defRPr sz="1300" kern="1200">
        <a:solidFill>
          <a:schemeClr val="tx1"/>
        </a:solidFill>
        <a:latin typeface="+mn-lt"/>
        <a:ea typeface="+mn-ea"/>
        <a:cs typeface="+mn-cs"/>
      </a:defRPr>
    </a:lvl7pPr>
    <a:lvl8pPr marL="3395304" algn="l" defTabSz="970087" rtl="0" eaLnBrk="1" latinLnBrk="0" hangingPunct="1">
      <a:defRPr sz="1300" kern="1200">
        <a:solidFill>
          <a:schemeClr val="tx1"/>
        </a:solidFill>
        <a:latin typeface="+mn-lt"/>
        <a:ea typeface="+mn-ea"/>
        <a:cs typeface="+mn-cs"/>
      </a:defRPr>
    </a:lvl8pPr>
    <a:lvl9pPr marL="3880348" algn="l" defTabSz="97008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B913-7771-4430-8C8F-11E3F3B9E1B2}" type="slidenum">
              <a:rPr lang="en-US" smtClean="0"/>
              <a:pPr/>
              <a:t>1</a:t>
            </a:fld>
            <a:endParaRPr lang="en-US"/>
          </a:p>
        </p:txBody>
      </p:sp>
    </p:spTree>
    <p:extLst>
      <p:ext uri="{BB962C8B-B14F-4D97-AF65-F5344CB8AC3E}">
        <p14:creationId xmlns:p14="http://schemas.microsoft.com/office/powerpoint/2010/main" val="31366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4"/>
            <a:ext cx="2798064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2272768" indent="0" algn="ctr">
              <a:buNone/>
              <a:defRPr>
                <a:solidFill>
                  <a:schemeClr val="tx1">
                    <a:tint val="75000"/>
                  </a:schemeClr>
                </a:solidFill>
              </a:defRPr>
            </a:lvl2pPr>
            <a:lvl3pPr marL="4545536" indent="0" algn="ctr">
              <a:buNone/>
              <a:defRPr>
                <a:solidFill>
                  <a:schemeClr val="tx1">
                    <a:tint val="75000"/>
                  </a:schemeClr>
                </a:solidFill>
              </a:defRPr>
            </a:lvl3pPr>
            <a:lvl4pPr marL="6818305" indent="0" algn="ctr">
              <a:buNone/>
              <a:defRPr>
                <a:solidFill>
                  <a:schemeClr val="tx1">
                    <a:tint val="75000"/>
                  </a:schemeClr>
                </a:solidFill>
              </a:defRPr>
            </a:lvl4pPr>
            <a:lvl5pPr marL="9091073" indent="0" algn="ctr">
              <a:buNone/>
              <a:defRPr>
                <a:solidFill>
                  <a:schemeClr val="tx1">
                    <a:tint val="75000"/>
                  </a:schemeClr>
                </a:solidFill>
              </a:defRPr>
            </a:lvl5pPr>
            <a:lvl6pPr marL="11363841" indent="0" algn="ctr">
              <a:buNone/>
              <a:defRPr>
                <a:solidFill>
                  <a:schemeClr val="tx1">
                    <a:tint val="75000"/>
                  </a:schemeClr>
                </a:solidFill>
              </a:defRPr>
            </a:lvl6pPr>
            <a:lvl7pPr marL="13636609" indent="0" algn="ctr">
              <a:buNone/>
              <a:defRPr>
                <a:solidFill>
                  <a:schemeClr val="tx1">
                    <a:tint val="75000"/>
                  </a:schemeClr>
                </a:solidFill>
              </a:defRPr>
            </a:lvl7pPr>
            <a:lvl8pPr marL="15909377" indent="0" algn="ctr">
              <a:buNone/>
              <a:defRPr>
                <a:solidFill>
                  <a:schemeClr val="tx1">
                    <a:tint val="75000"/>
                  </a:schemeClr>
                </a:solidFill>
              </a:defRPr>
            </a:lvl8pPr>
            <a:lvl9pPr marL="1818214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DD0F5D-6CB9-48E5-B2AB-93DDA4E392C4}"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D0F5D-6CB9-48E5-B2AB-93DDA4E392C4}"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757687"/>
            <a:ext cx="7406640" cy="374497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757687"/>
            <a:ext cx="21671280" cy="37449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D0F5D-6CB9-48E5-B2AB-93DDA4E392C4}"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D0F5D-6CB9-48E5-B2AB-93DDA4E392C4}"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8204163"/>
            <a:ext cx="27980640" cy="8717280"/>
          </a:xfrm>
        </p:spPr>
        <p:txBody>
          <a:bodyPr anchor="t"/>
          <a:lstStyle>
            <a:lvl1pPr algn="l">
              <a:defRPr sz="198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8602967"/>
            <a:ext cx="27980640" cy="9601197"/>
          </a:xfrm>
        </p:spPr>
        <p:txBody>
          <a:bodyPr anchor="b"/>
          <a:lstStyle>
            <a:lvl1pPr marL="0" indent="0">
              <a:buNone/>
              <a:defRPr sz="10000">
                <a:solidFill>
                  <a:schemeClr val="tx1">
                    <a:tint val="75000"/>
                  </a:schemeClr>
                </a:solidFill>
              </a:defRPr>
            </a:lvl1pPr>
            <a:lvl2pPr marL="2272768" indent="0">
              <a:buNone/>
              <a:defRPr sz="8900">
                <a:solidFill>
                  <a:schemeClr val="tx1">
                    <a:tint val="75000"/>
                  </a:schemeClr>
                </a:solidFill>
              </a:defRPr>
            </a:lvl2pPr>
            <a:lvl3pPr marL="4545536" indent="0">
              <a:buNone/>
              <a:defRPr sz="8000">
                <a:solidFill>
                  <a:schemeClr val="tx1">
                    <a:tint val="75000"/>
                  </a:schemeClr>
                </a:solidFill>
              </a:defRPr>
            </a:lvl3pPr>
            <a:lvl4pPr marL="6818305" indent="0">
              <a:buNone/>
              <a:defRPr sz="7000">
                <a:solidFill>
                  <a:schemeClr val="tx1">
                    <a:tint val="75000"/>
                  </a:schemeClr>
                </a:solidFill>
              </a:defRPr>
            </a:lvl4pPr>
            <a:lvl5pPr marL="9091073" indent="0">
              <a:buNone/>
              <a:defRPr sz="7000">
                <a:solidFill>
                  <a:schemeClr val="tx1">
                    <a:tint val="75000"/>
                  </a:schemeClr>
                </a:solidFill>
              </a:defRPr>
            </a:lvl5pPr>
            <a:lvl6pPr marL="11363841" indent="0">
              <a:buNone/>
              <a:defRPr sz="7000">
                <a:solidFill>
                  <a:schemeClr val="tx1">
                    <a:tint val="75000"/>
                  </a:schemeClr>
                </a:solidFill>
              </a:defRPr>
            </a:lvl6pPr>
            <a:lvl7pPr marL="13636609" indent="0">
              <a:buNone/>
              <a:defRPr sz="7000">
                <a:solidFill>
                  <a:schemeClr val="tx1">
                    <a:tint val="75000"/>
                  </a:schemeClr>
                </a:solidFill>
              </a:defRPr>
            </a:lvl7pPr>
            <a:lvl8pPr marL="15909377" indent="0">
              <a:buNone/>
              <a:defRPr sz="7000">
                <a:solidFill>
                  <a:schemeClr val="tx1">
                    <a:tint val="75000"/>
                  </a:schemeClr>
                </a:solidFill>
              </a:defRPr>
            </a:lvl8pPr>
            <a:lvl9pPr marL="18182146" indent="0">
              <a:buNone/>
              <a:defRPr sz="7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DD0F5D-6CB9-48E5-B2AB-93DDA4E392C4}"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10241284"/>
            <a:ext cx="14538960" cy="28966163"/>
          </a:xfrm>
        </p:spPr>
        <p:txBody>
          <a:bodyPr/>
          <a:lstStyle>
            <a:lvl1pPr>
              <a:defRPr sz="13900"/>
            </a:lvl1pPr>
            <a:lvl2pPr>
              <a:defRPr sz="11900"/>
            </a:lvl2pPr>
            <a:lvl3pPr>
              <a:defRPr sz="100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10241284"/>
            <a:ext cx="14538960" cy="28966163"/>
          </a:xfrm>
        </p:spPr>
        <p:txBody>
          <a:bodyPr/>
          <a:lstStyle>
            <a:lvl1pPr>
              <a:defRPr sz="13900"/>
            </a:lvl1pPr>
            <a:lvl2pPr>
              <a:defRPr sz="11900"/>
            </a:lvl2pPr>
            <a:lvl3pPr>
              <a:defRPr sz="100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DD0F5D-6CB9-48E5-B2AB-93DDA4E392C4}"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9824725"/>
            <a:ext cx="14544676" cy="4094476"/>
          </a:xfrm>
        </p:spPr>
        <p:txBody>
          <a:bodyPr anchor="b"/>
          <a:lstStyle>
            <a:lvl1pPr marL="0" indent="0">
              <a:buNone/>
              <a:defRPr sz="11900" b="1"/>
            </a:lvl1pPr>
            <a:lvl2pPr marL="2272768" indent="0">
              <a:buNone/>
              <a:defRPr sz="10000" b="1"/>
            </a:lvl2pPr>
            <a:lvl3pPr marL="4545536" indent="0">
              <a:buNone/>
              <a:defRPr sz="8900" b="1"/>
            </a:lvl3pPr>
            <a:lvl4pPr marL="6818305" indent="0">
              <a:buNone/>
              <a:defRPr sz="8000" b="1"/>
            </a:lvl4pPr>
            <a:lvl5pPr marL="9091073" indent="0">
              <a:buNone/>
              <a:defRPr sz="8000" b="1"/>
            </a:lvl5pPr>
            <a:lvl6pPr marL="11363841" indent="0">
              <a:buNone/>
              <a:defRPr sz="8000" b="1"/>
            </a:lvl6pPr>
            <a:lvl7pPr marL="13636609" indent="0">
              <a:buNone/>
              <a:defRPr sz="8000" b="1"/>
            </a:lvl7pPr>
            <a:lvl8pPr marL="15909377" indent="0">
              <a:buNone/>
              <a:defRPr sz="8000" b="1"/>
            </a:lvl8pPr>
            <a:lvl9pPr marL="18182146" indent="0">
              <a:buNone/>
              <a:defRPr sz="8000" b="1"/>
            </a:lvl9pPr>
          </a:lstStyle>
          <a:p>
            <a:pPr lvl="0"/>
            <a:r>
              <a:rPr lang="en-US" smtClean="0"/>
              <a:t>Click to edit Master text styles</a:t>
            </a:r>
          </a:p>
        </p:txBody>
      </p:sp>
      <p:sp>
        <p:nvSpPr>
          <p:cNvPr id="4" name="Content Placeholder 3"/>
          <p:cNvSpPr>
            <a:spLocks noGrp="1"/>
          </p:cNvSpPr>
          <p:nvPr>
            <p:ph sz="half" idx="2"/>
          </p:nvPr>
        </p:nvSpPr>
        <p:spPr>
          <a:xfrm>
            <a:off x="1645920" y="13919201"/>
            <a:ext cx="14544676" cy="25288244"/>
          </a:xfrm>
        </p:spPr>
        <p:txBody>
          <a:bodyPr/>
          <a:lstStyle>
            <a:lvl1pPr>
              <a:defRPr sz="11900"/>
            </a:lvl1pPr>
            <a:lvl2pPr>
              <a:defRPr sz="100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9824725"/>
            <a:ext cx="14550390" cy="4094476"/>
          </a:xfrm>
        </p:spPr>
        <p:txBody>
          <a:bodyPr anchor="b"/>
          <a:lstStyle>
            <a:lvl1pPr marL="0" indent="0">
              <a:buNone/>
              <a:defRPr sz="11900" b="1"/>
            </a:lvl1pPr>
            <a:lvl2pPr marL="2272768" indent="0">
              <a:buNone/>
              <a:defRPr sz="10000" b="1"/>
            </a:lvl2pPr>
            <a:lvl3pPr marL="4545536" indent="0">
              <a:buNone/>
              <a:defRPr sz="8900" b="1"/>
            </a:lvl3pPr>
            <a:lvl4pPr marL="6818305" indent="0">
              <a:buNone/>
              <a:defRPr sz="8000" b="1"/>
            </a:lvl4pPr>
            <a:lvl5pPr marL="9091073" indent="0">
              <a:buNone/>
              <a:defRPr sz="8000" b="1"/>
            </a:lvl5pPr>
            <a:lvl6pPr marL="11363841" indent="0">
              <a:buNone/>
              <a:defRPr sz="8000" b="1"/>
            </a:lvl6pPr>
            <a:lvl7pPr marL="13636609" indent="0">
              <a:buNone/>
              <a:defRPr sz="8000" b="1"/>
            </a:lvl7pPr>
            <a:lvl8pPr marL="15909377" indent="0">
              <a:buNone/>
              <a:defRPr sz="8000" b="1"/>
            </a:lvl8pPr>
            <a:lvl9pPr marL="18182146" indent="0">
              <a:buNone/>
              <a:defRPr sz="8000" b="1"/>
            </a:lvl9pPr>
          </a:lstStyle>
          <a:p>
            <a:pPr lvl="0"/>
            <a:r>
              <a:rPr lang="en-US" smtClean="0"/>
              <a:t>Click to edit Master text styles</a:t>
            </a:r>
          </a:p>
        </p:txBody>
      </p:sp>
      <p:sp>
        <p:nvSpPr>
          <p:cNvPr id="6" name="Content Placeholder 5"/>
          <p:cNvSpPr>
            <a:spLocks noGrp="1"/>
          </p:cNvSpPr>
          <p:nvPr>
            <p:ph sz="quarter" idx="4"/>
          </p:nvPr>
        </p:nvSpPr>
        <p:spPr>
          <a:xfrm>
            <a:off x="16722092" y="13919201"/>
            <a:ext cx="14550390" cy="25288244"/>
          </a:xfrm>
        </p:spPr>
        <p:txBody>
          <a:bodyPr/>
          <a:lstStyle>
            <a:lvl1pPr>
              <a:defRPr sz="11900"/>
            </a:lvl1pPr>
            <a:lvl2pPr>
              <a:defRPr sz="100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D0F5D-6CB9-48E5-B2AB-93DDA4E392C4}" type="datetimeFigureOut">
              <a:rPr lang="en-US" smtClean="0"/>
              <a:pPr/>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DD0F5D-6CB9-48E5-B2AB-93DDA4E392C4}" type="datetimeFigureOut">
              <a:rPr lang="en-US" smtClean="0"/>
              <a:pPr/>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D0F5D-6CB9-48E5-B2AB-93DDA4E392C4}" type="datetimeFigureOut">
              <a:rPr lang="en-US" smtClean="0"/>
              <a:pPr/>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747520"/>
            <a:ext cx="10829927" cy="7437120"/>
          </a:xfrm>
        </p:spPr>
        <p:txBody>
          <a:bodyPr anchor="b"/>
          <a:lstStyle>
            <a:lvl1pPr algn="l">
              <a:defRPr sz="10000" b="1"/>
            </a:lvl1pPr>
          </a:lstStyle>
          <a:p>
            <a:r>
              <a:rPr lang="en-US" smtClean="0"/>
              <a:t>Click to edit Master title style</a:t>
            </a:r>
            <a:endParaRPr lang="en-US"/>
          </a:p>
        </p:txBody>
      </p:sp>
      <p:sp>
        <p:nvSpPr>
          <p:cNvPr id="3" name="Content Placeholder 2"/>
          <p:cNvSpPr>
            <a:spLocks noGrp="1"/>
          </p:cNvSpPr>
          <p:nvPr>
            <p:ph idx="1"/>
          </p:nvPr>
        </p:nvSpPr>
        <p:spPr>
          <a:xfrm>
            <a:off x="12870180" y="1747524"/>
            <a:ext cx="18402300" cy="37459923"/>
          </a:xfrm>
        </p:spPr>
        <p:txBody>
          <a:bodyPr/>
          <a:lstStyle>
            <a:lvl1pPr>
              <a:defRPr sz="15900"/>
            </a:lvl1pPr>
            <a:lvl2pPr>
              <a:defRPr sz="13900"/>
            </a:lvl2pPr>
            <a:lvl3pPr>
              <a:defRPr sz="11900"/>
            </a:lvl3pPr>
            <a:lvl4pPr>
              <a:defRPr sz="10000"/>
            </a:lvl4pPr>
            <a:lvl5pPr>
              <a:defRPr sz="10000"/>
            </a:lvl5pPr>
            <a:lvl6pPr>
              <a:defRPr sz="10000"/>
            </a:lvl6pPr>
            <a:lvl7pPr>
              <a:defRPr sz="10000"/>
            </a:lvl7pPr>
            <a:lvl8pPr>
              <a:defRPr sz="10000"/>
            </a:lvl8pPr>
            <a:lvl9pPr>
              <a:defRPr sz="10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9184644"/>
            <a:ext cx="10829927" cy="30022803"/>
          </a:xfrm>
        </p:spPr>
        <p:txBody>
          <a:bodyPr/>
          <a:lstStyle>
            <a:lvl1pPr marL="0" indent="0">
              <a:buNone/>
              <a:defRPr sz="7000"/>
            </a:lvl1pPr>
            <a:lvl2pPr marL="2272768" indent="0">
              <a:buNone/>
              <a:defRPr sz="5900"/>
            </a:lvl2pPr>
            <a:lvl3pPr marL="4545536" indent="0">
              <a:buNone/>
              <a:defRPr sz="5000"/>
            </a:lvl3pPr>
            <a:lvl4pPr marL="6818305" indent="0">
              <a:buNone/>
              <a:defRPr sz="4500"/>
            </a:lvl4pPr>
            <a:lvl5pPr marL="9091073" indent="0">
              <a:buNone/>
              <a:defRPr sz="4500"/>
            </a:lvl5pPr>
            <a:lvl6pPr marL="11363841" indent="0">
              <a:buNone/>
              <a:defRPr sz="4500"/>
            </a:lvl6pPr>
            <a:lvl7pPr marL="13636609" indent="0">
              <a:buNone/>
              <a:defRPr sz="4500"/>
            </a:lvl7pPr>
            <a:lvl8pPr marL="15909377" indent="0">
              <a:buNone/>
              <a:defRPr sz="4500"/>
            </a:lvl8pPr>
            <a:lvl9pPr marL="18182146" indent="0">
              <a:buNone/>
              <a:defRPr sz="4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D0F5D-6CB9-48E5-B2AB-93DDA4E392C4}"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30723840"/>
            <a:ext cx="19751040" cy="3627123"/>
          </a:xfrm>
        </p:spPr>
        <p:txBody>
          <a:bodyPr anchor="b"/>
          <a:lstStyle>
            <a:lvl1pPr algn="l">
              <a:defRPr sz="10000" b="1"/>
            </a:lvl1pPr>
          </a:lstStyle>
          <a:p>
            <a:r>
              <a:rPr lang="en-US" smtClean="0"/>
              <a:t>Click to edit Master title style</a:t>
            </a:r>
            <a:endParaRPr lang="en-US"/>
          </a:p>
        </p:txBody>
      </p:sp>
      <p:sp>
        <p:nvSpPr>
          <p:cNvPr id="3" name="Picture Placeholder 2"/>
          <p:cNvSpPr>
            <a:spLocks noGrp="1"/>
          </p:cNvSpPr>
          <p:nvPr>
            <p:ph type="pic" idx="1"/>
          </p:nvPr>
        </p:nvSpPr>
        <p:spPr>
          <a:xfrm>
            <a:off x="6452236" y="3921760"/>
            <a:ext cx="19751040" cy="26334720"/>
          </a:xfrm>
        </p:spPr>
        <p:txBody>
          <a:bodyPr/>
          <a:lstStyle>
            <a:lvl1pPr marL="0" indent="0">
              <a:buNone/>
              <a:defRPr sz="15900"/>
            </a:lvl1pPr>
            <a:lvl2pPr marL="2272768" indent="0">
              <a:buNone/>
              <a:defRPr sz="13900"/>
            </a:lvl2pPr>
            <a:lvl3pPr marL="4545536" indent="0">
              <a:buNone/>
              <a:defRPr sz="11900"/>
            </a:lvl3pPr>
            <a:lvl4pPr marL="6818305" indent="0">
              <a:buNone/>
              <a:defRPr sz="10000"/>
            </a:lvl4pPr>
            <a:lvl5pPr marL="9091073" indent="0">
              <a:buNone/>
              <a:defRPr sz="10000"/>
            </a:lvl5pPr>
            <a:lvl6pPr marL="11363841" indent="0">
              <a:buNone/>
              <a:defRPr sz="10000"/>
            </a:lvl6pPr>
            <a:lvl7pPr marL="13636609" indent="0">
              <a:buNone/>
              <a:defRPr sz="10000"/>
            </a:lvl7pPr>
            <a:lvl8pPr marL="15909377" indent="0">
              <a:buNone/>
              <a:defRPr sz="10000"/>
            </a:lvl8pPr>
            <a:lvl9pPr marL="18182146" indent="0">
              <a:buNone/>
              <a:defRPr sz="10000"/>
            </a:lvl9pPr>
          </a:lstStyle>
          <a:p>
            <a:endParaRPr lang="en-US"/>
          </a:p>
        </p:txBody>
      </p:sp>
      <p:sp>
        <p:nvSpPr>
          <p:cNvPr id="4" name="Text Placeholder 3"/>
          <p:cNvSpPr>
            <a:spLocks noGrp="1"/>
          </p:cNvSpPr>
          <p:nvPr>
            <p:ph type="body" sz="half" idx="2"/>
          </p:nvPr>
        </p:nvSpPr>
        <p:spPr>
          <a:xfrm>
            <a:off x="6452236" y="34350963"/>
            <a:ext cx="19751040" cy="5151117"/>
          </a:xfrm>
        </p:spPr>
        <p:txBody>
          <a:bodyPr/>
          <a:lstStyle>
            <a:lvl1pPr marL="0" indent="0">
              <a:buNone/>
              <a:defRPr sz="7000"/>
            </a:lvl1pPr>
            <a:lvl2pPr marL="2272768" indent="0">
              <a:buNone/>
              <a:defRPr sz="5900"/>
            </a:lvl2pPr>
            <a:lvl3pPr marL="4545536" indent="0">
              <a:buNone/>
              <a:defRPr sz="5000"/>
            </a:lvl3pPr>
            <a:lvl4pPr marL="6818305" indent="0">
              <a:buNone/>
              <a:defRPr sz="4500"/>
            </a:lvl4pPr>
            <a:lvl5pPr marL="9091073" indent="0">
              <a:buNone/>
              <a:defRPr sz="4500"/>
            </a:lvl5pPr>
            <a:lvl6pPr marL="11363841" indent="0">
              <a:buNone/>
              <a:defRPr sz="4500"/>
            </a:lvl6pPr>
            <a:lvl7pPr marL="13636609" indent="0">
              <a:buNone/>
              <a:defRPr sz="4500"/>
            </a:lvl7pPr>
            <a:lvl8pPr marL="15909377" indent="0">
              <a:buNone/>
              <a:defRPr sz="4500"/>
            </a:lvl8pPr>
            <a:lvl9pPr marL="18182146" indent="0">
              <a:buNone/>
              <a:defRPr sz="4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D0F5D-6CB9-48E5-B2AB-93DDA4E392C4}"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5125A-E7CC-4C6C-847C-3A6036F685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4"/>
            <a:ext cx="29626560" cy="7315200"/>
          </a:xfrm>
          <a:prstGeom prst="rect">
            <a:avLst/>
          </a:prstGeom>
        </p:spPr>
        <p:txBody>
          <a:bodyPr vert="horz" lIns="454553" tIns="227277" rIns="454553" bIns="22727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10241284"/>
            <a:ext cx="29626560" cy="28966163"/>
          </a:xfrm>
          <a:prstGeom prst="rect">
            <a:avLst/>
          </a:prstGeom>
        </p:spPr>
        <p:txBody>
          <a:bodyPr vert="horz" lIns="454553" tIns="227277" rIns="454553" bIns="2272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40680644"/>
            <a:ext cx="7680960" cy="2336800"/>
          </a:xfrm>
          <a:prstGeom prst="rect">
            <a:avLst/>
          </a:prstGeom>
        </p:spPr>
        <p:txBody>
          <a:bodyPr vert="horz" lIns="454553" tIns="227277" rIns="454553" bIns="227277" rtlCol="0" anchor="ctr"/>
          <a:lstStyle>
            <a:lvl1pPr algn="l">
              <a:defRPr sz="5900">
                <a:solidFill>
                  <a:schemeClr val="tx1">
                    <a:tint val="75000"/>
                  </a:schemeClr>
                </a:solidFill>
              </a:defRPr>
            </a:lvl1pPr>
          </a:lstStyle>
          <a:p>
            <a:fld id="{49DD0F5D-6CB9-48E5-B2AB-93DDA4E392C4}" type="datetimeFigureOut">
              <a:rPr lang="en-US" smtClean="0"/>
              <a:pPr/>
              <a:t>6/9/2016</a:t>
            </a:fld>
            <a:endParaRPr lang="en-US"/>
          </a:p>
        </p:txBody>
      </p:sp>
      <p:sp>
        <p:nvSpPr>
          <p:cNvPr id="5" name="Footer Placeholder 4"/>
          <p:cNvSpPr>
            <a:spLocks noGrp="1"/>
          </p:cNvSpPr>
          <p:nvPr>
            <p:ph type="ftr" sz="quarter" idx="3"/>
          </p:nvPr>
        </p:nvSpPr>
        <p:spPr>
          <a:xfrm>
            <a:off x="11247120" y="40680644"/>
            <a:ext cx="10424160" cy="2336800"/>
          </a:xfrm>
          <a:prstGeom prst="rect">
            <a:avLst/>
          </a:prstGeom>
        </p:spPr>
        <p:txBody>
          <a:bodyPr vert="horz" lIns="454553" tIns="227277" rIns="454553" bIns="22727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40680644"/>
            <a:ext cx="7680960" cy="2336800"/>
          </a:xfrm>
          <a:prstGeom prst="rect">
            <a:avLst/>
          </a:prstGeom>
        </p:spPr>
        <p:txBody>
          <a:bodyPr vert="horz" lIns="454553" tIns="227277" rIns="454553" bIns="227277" rtlCol="0" anchor="ctr"/>
          <a:lstStyle>
            <a:lvl1pPr algn="r">
              <a:defRPr sz="5900">
                <a:solidFill>
                  <a:schemeClr val="tx1">
                    <a:tint val="75000"/>
                  </a:schemeClr>
                </a:solidFill>
              </a:defRPr>
            </a:lvl1pPr>
          </a:lstStyle>
          <a:p>
            <a:fld id="{4865125A-E7CC-4C6C-847C-3A6036F685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45536" rtl="0" eaLnBrk="1" latinLnBrk="0" hangingPunct="1">
        <a:spcBef>
          <a:spcPct val="0"/>
        </a:spcBef>
        <a:buNone/>
        <a:defRPr sz="21900" kern="1200">
          <a:solidFill>
            <a:schemeClr val="tx1"/>
          </a:solidFill>
          <a:latin typeface="+mj-lt"/>
          <a:ea typeface="+mj-ea"/>
          <a:cs typeface="+mj-cs"/>
        </a:defRPr>
      </a:lvl1pPr>
    </p:titleStyle>
    <p:bodyStyle>
      <a:lvl1pPr marL="1704577" indent="-1704577" algn="l" defTabSz="4545536" rtl="0" eaLnBrk="1" latinLnBrk="0" hangingPunct="1">
        <a:spcBef>
          <a:spcPct val="20000"/>
        </a:spcBef>
        <a:buFont typeface="Arial" pitchFamily="34" charset="0"/>
        <a:buChar char="•"/>
        <a:defRPr sz="15900" kern="1200">
          <a:solidFill>
            <a:schemeClr val="tx1"/>
          </a:solidFill>
          <a:latin typeface="+mn-lt"/>
          <a:ea typeface="+mn-ea"/>
          <a:cs typeface="+mn-cs"/>
        </a:defRPr>
      </a:lvl1pPr>
      <a:lvl2pPr marL="3693249" indent="-1420480" algn="l" defTabSz="4545536"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81920" indent="-1136384" algn="l" defTabSz="4545536"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954689" indent="-1136384" algn="l" defTabSz="4545536" rtl="0" eaLnBrk="1" latinLnBrk="0" hangingPunct="1">
        <a:spcBef>
          <a:spcPct val="20000"/>
        </a:spcBef>
        <a:buFont typeface="Arial" pitchFamily="34" charset="0"/>
        <a:buChar char="–"/>
        <a:defRPr sz="10000" kern="1200">
          <a:solidFill>
            <a:schemeClr val="tx1"/>
          </a:solidFill>
          <a:latin typeface="+mn-lt"/>
          <a:ea typeface="+mn-ea"/>
          <a:cs typeface="+mn-cs"/>
        </a:defRPr>
      </a:lvl4pPr>
      <a:lvl5pPr marL="10227457" indent="-1136384" algn="l" defTabSz="4545536" rtl="0" eaLnBrk="1" latinLnBrk="0" hangingPunct="1">
        <a:spcBef>
          <a:spcPct val="20000"/>
        </a:spcBef>
        <a:buFont typeface="Arial" pitchFamily="34" charset="0"/>
        <a:buChar char="»"/>
        <a:defRPr sz="10000" kern="1200">
          <a:solidFill>
            <a:schemeClr val="tx1"/>
          </a:solidFill>
          <a:latin typeface="+mn-lt"/>
          <a:ea typeface="+mn-ea"/>
          <a:cs typeface="+mn-cs"/>
        </a:defRPr>
      </a:lvl5pPr>
      <a:lvl6pPr marL="12500225" indent="-1136384" algn="l" defTabSz="4545536" rtl="0" eaLnBrk="1" latinLnBrk="0" hangingPunct="1">
        <a:spcBef>
          <a:spcPct val="20000"/>
        </a:spcBef>
        <a:buFont typeface="Arial" pitchFamily="34" charset="0"/>
        <a:buChar char="•"/>
        <a:defRPr sz="10000" kern="1200">
          <a:solidFill>
            <a:schemeClr val="tx1"/>
          </a:solidFill>
          <a:latin typeface="+mn-lt"/>
          <a:ea typeface="+mn-ea"/>
          <a:cs typeface="+mn-cs"/>
        </a:defRPr>
      </a:lvl6pPr>
      <a:lvl7pPr marL="14772993" indent="-1136384" algn="l" defTabSz="4545536" rtl="0" eaLnBrk="1" latinLnBrk="0" hangingPunct="1">
        <a:spcBef>
          <a:spcPct val="20000"/>
        </a:spcBef>
        <a:buFont typeface="Arial" pitchFamily="34" charset="0"/>
        <a:buChar char="•"/>
        <a:defRPr sz="10000" kern="1200">
          <a:solidFill>
            <a:schemeClr val="tx1"/>
          </a:solidFill>
          <a:latin typeface="+mn-lt"/>
          <a:ea typeface="+mn-ea"/>
          <a:cs typeface="+mn-cs"/>
        </a:defRPr>
      </a:lvl7pPr>
      <a:lvl8pPr marL="17045761" indent="-1136384" algn="l" defTabSz="4545536" rtl="0" eaLnBrk="1" latinLnBrk="0" hangingPunct="1">
        <a:spcBef>
          <a:spcPct val="20000"/>
        </a:spcBef>
        <a:buFont typeface="Arial" pitchFamily="34" charset="0"/>
        <a:buChar char="•"/>
        <a:defRPr sz="10000" kern="1200">
          <a:solidFill>
            <a:schemeClr val="tx1"/>
          </a:solidFill>
          <a:latin typeface="+mn-lt"/>
          <a:ea typeface="+mn-ea"/>
          <a:cs typeface="+mn-cs"/>
        </a:defRPr>
      </a:lvl8pPr>
      <a:lvl9pPr marL="19318530" indent="-1136384" algn="l" defTabSz="4545536" rtl="0" eaLnBrk="1" latinLnBrk="0" hangingPunct="1">
        <a:spcBef>
          <a:spcPct val="20000"/>
        </a:spcBef>
        <a:buFont typeface="Arial" pitchFamily="34" charset="0"/>
        <a:buChar char="•"/>
        <a:defRPr sz="10000" kern="1200">
          <a:solidFill>
            <a:schemeClr val="tx1"/>
          </a:solidFill>
          <a:latin typeface="+mn-lt"/>
          <a:ea typeface="+mn-ea"/>
          <a:cs typeface="+mn-cs"/>
        </a:defRPr>
      </a:lvl9pPr>
    </p:bodyStyle>
    <p:otherStyle>
      <a:defPPr>
        <a:defRPr lang="en-US"/>
      </a:defPPr>
      <a:lvl1pPr marL="0" algn="l" defTabSz="4545536" rtl="0" eaLnBrk="1" latinLnBrk="0" hangingPunct="1">
        <a:defRPr sz="8900" kern="1200">
          <a:solidFill>
            <a:schemeClr val="tx1"/>
          </a:solidFill>
          <a:latin typeface="+mn-lt"/>
          <a:ea typeface="+mn-ea"/>
          <a:cs typeface="+mn-cs"/>
        </a:defRPr>
      </a:lvl1pPr>
      <a:lvl2pPr marL="2272768" algn="l" defTabSz="4545536" rtl="0" eaLnBrk="1" latinLnBrk="0" hangingPunct="1">
        <a:defRPr sz="8900" kern="1200">
          <a:solidFill>
            <a:schemeClr val="tx1"/>
          </a:solidFill>
          <a:latin typeface="+mn-lt"/>
          <a:ea typeface="+mn-ea"/>
          <a:cs typeface="+mn-cs"/>
        </a:defRPr>
      </a:lvl2pPr>
      <a:lvl3pPr marL="4545536" algn="l" defTabSz="4545536" rtl="0" eaLnBrk="1" latinLnBrk="0" hangingPunct="1">
        <a:defRPr sz="8900" kern="1200">
          <a:solidFill>
            <a:schemeClr val="tx1"/>
          </a:solidFill>
          <a:latin typeface="+mn-lt"/>
          <a:ea typeface="+mn-ea"/>
          <a:cs typeface="+mn-cs"/>
        </a:defRPr>
      </a:lvl3pPr>
      <a:lvl4pPr marL="6818305" algn="l" defTabSz="4545536" rtl="0" eaLnBrk="1" latinLnBrk="0" hangingPunct="1">
        <a:defRPr sz="8900" kern="1200">
          <a:solidFill>
            <a:schemeClr val="tx1"/>
          </a:solidFill>
          <a:latin typeface="+mn-lt"/>
          <a:ea typeface="+mn-ea"/>
          <a:cs typeface="+mn-cs"/>
        </a:defRPr>
      </a:lvl4pPr>
      <a:lvl5pPr marL="9091073" algn="l" defTabSz="4545536" rtl="0" eaLnBrk="1" latinLnBrk="0" hangingPunct="1">
        <a:defRPr sz="8900" kern="1200">
          <a:solidFill>
            <a:schemeClr val="tx1"/>
          </a:solidFill>
          <a:latin typeface="+mn-lt"/>
          <a:ea typeface="+mn-ea"/>
          <a:cs typeface="+mn-cs"/>
        </a:defRPr>
      </a:lvl5pPr>
      <a:lvl6pPr marL="11363841" algn="l" defTabSz="4545536" rtl="0" eaLnBrk="1" latinLnBrk="0" hangingPunct="1">
        <a:defRPr sz="8900" kern="1200">
          <a:solidFill>
            <a:schemeClr val="tx1"/>
          </a:solidFill>
          <a:latin typeface="+mn-lt"/>
          <a:ea typeface="+mn-ea"/>
          <a:cs typeface="+mn-cs"/>
        </a:defRPr>
      </a:lvl6pPr>
      <a:lvl7pPr marL="13636609" algn="l" defTabSz="4545536" rtl="0" eaLnBrk="1" latinLnBrk="0" hangingPunct="1">
        <a:defRPr sz="8900" kern="1200">
          <a:solidFill>
            <a:schemeClr val="tx1"/>
          </a:solidFill>
          <a:latin typeface="+mn-lt"/>
          <a:ea typeface="+mn-ea"/>
          <a:cs typeface="+mn-cs"/>
        </a:defRPr>
      </a:lvl7pPr>
      <a:lvl8pPr marL="15909377" algn="l" defTabSz="4545536" rtl="0" eaLnBrk="1" latinLnBrk="0" hangingPunct="1">
        <a:defRPr sz="8900" kern="1200">
          <a:solidFill>
            <a:schemeClr val="tx1"/>
          </a:solidFill>
          <a:latin typeface="+mn-lt"/>
          <a:ea typeface="+mn-ea"/>
          <a:cs typeface="+mn-cs"/>
        </a:defRPr>
      </a:lvl8pPr>
      <a:lvl9pPr marL="18182146" algn="l" defTabSz="4545536"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264"/>
          <p:cNvSpPr txBox="1">
            <a:spLocks noChangeArrowheads="1"/>
          </p:cNvSpPr>
          <p:nvPr/>
        </p:nvSpPr>
        <p:spPr bwMode="auto">
          <a:xfrm>
            <a:off x="609600" y="609600"/>
            <a:ext cx="31699200" cy="5317563"/>
          </a:xfrm>
          <a:prstGeom prst="rect">
            <a:avLst/>
          </a:prstGeom>
          <a:solidFill>
            <a:schemeClr val="bg1"/>
          </a:solidFill>
          <a:ln w="177800">
            <a:solidFill>
              <a:schemeClr val="tx1">
                <a:lumMod val="85000"/>
                <a:lumOff val="15000"/>
              </a:schemeClr>
            </a:solidFill>
            <a:miter lim="800000"/>
            <a:headEnd/>
            <a:tailEnd/>
          </a:ln>
          <a:effectLst/>
        </p:spPr>
        <p:txBody>
          <a:bodyPr lIns="96985" tIns="48487" rIns="96985" bIns="48487"/>
          <a:lstStyle/>
          <a:p>
            <a:pPr algn="ctr"/>
            <a:endParaRPr lang="en-US" sz="2400" dirty="0" smtClean="0">
              <a:latin typeface="Times New Roman"/>
              <a:cs typeface="Times New Roman"/>
            </a:endParaRPr>
          </a:p>
          <a:p>
            <a:pPr algn="ctr"/>
            <a:r>
              <a:rPr lang="en-US" sz="8000" b="1" dirty="0">
                <a:latin typeface="Times New Roman" charset="0"/>
                <a:ea typeface="Times New Roman" charset="0"/>
                <a:cs typeface="Times New Roman" charset="0"/>
              </a:rPr>
              <a:t>Trauma and Somatic Symptoms: Psychological </a:t>
            </a:r>
            <a:r>
              <a:rPr lang="en-US" sz="8000" b="1" dirty="0" smtClean="0">
                <a:latin typeface="Times New Roman" charset="0"/>
                <a:ea typeface="Times New Roman" charset="0"/>
                <a:cs typeface="Times New Roman" charset="0"/>
              </a:rPr>
              <a:t>Inflexibility </a:t>
            </a:r>
            <a:r>
              <a:rPr lang="en-US" sz="8000" b="1" dirty="0">
                <a:latin typeface="Times New Roman" charset="0"/>
                <a:ea typeface="Times New Roman" charset="0"/>
                <a:cs typeface="Times New Roman" charset="0"/>
              </a:rPr>
              <a:t>as a Mediator</a:t>
            </a:r>
            <a:r>
              <a:rPr lang="en-US" sz="7200" dirty="0">
                <a:latin typeface="Times New Roman" charset="0"/>
                <a:ea typeface="Times New Roman" charset="0"/>
                <a:cs typeface="Times New Roman" charset="0"/>
              </a:rPr>
              <a:t> </a:t>
            </a:r>
          </a:p>
          <a:p>
            <a:pPr marL="970087" indent="-970087" algn="ctr">
              <a:defRPr/>
            </a:pPr>
            <a:r>
              <a:rPr lang="en-US" sz="4400" dirty="0" smtClean="0">
                <a:latin typeface="Times New Roman" charset="0"/>
                <a:ea typeface="Times New Roman" charset="0"/>
                <a:cs typeface="Times New Roman" charset="0"/>
              </a:rPr>
              <a:t>Anne I. Roche, BS, </a:t>
            </a:r>
            <a:r>
              <a:rPr lang="en-US" sz="4400" dirty="0">
                <a:latin typeface="Times New Roman" charset="0"/>
                <a:ea typeface="Times New Roman" charset="0"/>
                <a:cs typeface="Times New Roman" charset="0"/>
              </a:rPr>
              <a:t>Emily B. Kroska, M.A</a:t>
            </a:r>
            <a:r>
              <a:rPr lang="en-US" sz="4400" dirty="0" smtClean="0">
                <a:latin typeface="Times New Roman" charset="0"/>
                <a:ea typeface="Times New Roman" charset="0"/>
                <a:cs typeface="Times New Roman" charset="0"/>
              </a:rPr>
              <a:t>., </a:t>
            </a:r>
          </a:p>
          <a:p>
            <a:pPr marL="970087" indent="-970087" algn="ctr">
              <a:defRPr/>
            </a:pPr>
            <a:r>
              <a:rPr lang="en-US" sz="4400" dirty="0" smtClean="0">
                <a:latin typeface="Times New Roman" charset="0"/>
                <a:ea typeface="Times New Roman" charset="0"/>
                <a:cs typeface="Times New Roman" charset="0"/>
              </a:rPr>
              <a:t>Michael </a:t>
            </a:r>
            <a:r>
              <a:rPr lang="en-US" sz="4400" dirty="0">
                <a:latin typeface="Times New Roman" charset="0"/>
                <a:ea typeface="Times New Roman" charset="0"/>
                <a:cs typeface="Times New Roman" charset="0"/>
              </a:rPr>
              <a:t>W. O'Hara, Ph.D</a:t>
            </a:r>
            <a:r>
              <a:rPr lang="en-US" sz="4400" dirty="0" smtClean="0">
                <a:latin typeface="Times New Roman" charset="0"/>
                <a:ea typeface="Times New Roman" charset="0"/>
                <a:cs typeface="Times New Roman" charset="0"/>
              </a:rPr>
              <a:t>., </a:t>
            </a:r>
            <a:r>
              <a:rPr lang="en-US" sz="4400" dirty="0">
                <a:latin typeface="Times New Roman" charset="0"/>
                <a:ea typeface="Times New Roman" charset="0"/>
                <a:cs typeface="Times New Roman" charset="0"/>
              </a:rPr>
              <a:t>Rosaura Orengo-Aguayo, M.A</a:t>
            </a:r>
            <a:r>
              <a:rPr lang="en-US" sz="4400" dirty="0" smtClean="0">
                <a:latin typeface="Times New Roman" charset="0"/>
                <a:ea typeface="Times New Roman" charset="0"/>
                <a:cs typeface="Times New Roman" charset="0"/>
              </a:rPr>
              <a:t>.</a:t>
            </a:r>
          </a:p>
          <a:p>
            <a:pPr marL="970087" indent="-970087" algn="ctr">
              <a:defRPr/>
            </a:pPr>
            <a:r>
              <a:rPr lang="en-US" sz="3200" dirty="0" smtClean="0">
                <a:latin typeface="Times New Roman" charset="0"/>
                <a:ea typeface="Times New Roman" charset="0"/>
                <a:cs typeface="Times New Roman" charset="0"/>
              </a:rPr>
              <a:t>Department </a:t>
            </a:r>
            <a:r>
              <a:rPr lang="en-US" sz="3200" dirty="0">
                <a:latin typeface="Times New Roman" charset="0"/>
                <a:ea typeface="Times New Roman" charset="0"/>
                <a:cs typeface="Times New Roman" charset="0"/>
              </a:rPr>
              <a:t>of </a:t>
            </a:r>
            <a:r>
              <a:rPr lang="en-US" sz="3200" dirty="0" smtClean="0">
                <a:latin typeface="Times New Roman" charset="0"/>
                <a:ea typeface="Times New Roman" charset="0"/>
                <a:cs typeface="Times New Roman" charset="0"/>
              </a:rPr>
              <a:t>Psychological and Brain Sciences, </a:t>
            </a:r>
            <a:r>
              <a:rPr lang="en-US" sz="3200" dirty="0">
                <a:latin typeface="Times New Roman" charset="0"/>
                <a:ea typeface="Times New Roman" charset="0"/>
                <a:cs typeface="Times New Roman" charset="0"/>
              </a:rPr>
              <a:t>University of </a:t>
            </a:r>
            <a:r>
              <a:rPr lang="en-US" sz="3200" dirty="0" smtClean="0">
                <a:latin typeface="Times New Roman" charset="0"/>
                <a:ea typeface="Times New Roman" charset="0"/>
                <a:cs typeface="Times New Roman" charset="0"/>
              </a:rPr>
              <a:t>Iowa</a:t>
            </a:r>
          </a:p>
          <a:p>
            <a:pPr marL="970087" indent="-970087" algn="ctr">
              <a:defRPr/>
            </a:pPr>
            <a:endParaRPr lang="en-US" sz="2800" b="1" dirty="0">
              <a:solidFill>
                <a:srgbClr val="003399"/>
              </a:solidFill>
              <a:latin typeface="Helvetica"/>
              <a:cs typeface="Helvetica"/>
            </a:endParaRPr>
          </a:p>
        </p:txBody>
      </p:sp>
      <p:sp>
        <p:nvSpPr>
          <p:cNvPr id="26" name="Text Box 11"/>
          <p:cNvSpPr txBox="1">
            <a:spLocks noChangeArrowheads="1"/>
          </p:cNvSpPr>
          <p:nvPr/>
        </p:nvSpPr>
        <p:spPr bwMode="auto">
          <a:xfrm>
            <a:off x="762000" y="6400800"/>
            <a:ext cx="14325600" cy="1510373"/>
          </a:xfrm>
          <a:prstGeom prst="rect">
            <a:avLst/>
          </a:prstGeom>
          <a:solidFill>
            <a:srgbClr val="000000"/>
          </a:solidFill>
          <a:ln w="9525">
            <a:noFill/>
            <a:miter lim="800000"/>
            <a:headEnd/>
            <a:tailEnd/>
          </a:ln>
        </p:spPr>
        <p:txBody>
          <a:bodyPr lIns="96985" tIns="48487" rIns="96985" bIns="48487" anchor="ctr"/>
          <a:lstStyle/>
          <a:p>
            <a:pPr algn="ctr"/>
            <a:r>
              <a:rPr lang="en-US" sz="6600" b="1" dirty="0" smtClean="0">
                <a:solidFill>
                  <a:srgbClr val="FFCC66"/>
                </a:solidFill>
                <a:latin typeface="Helvetica"/>
                <a:cs typeface="Helvetica"/>
              </a:rPr>
              <a:t>BACKGROUND</a:t>
            </a:r>
            <a:endParaRPr lang="en-US" sz="6600" b="1" dirty="0">
              <a:solidFill>
                <a:srgbClr val="FFCC66"/>
              </a:solidFill>
              <a:latin typeface="Helvetica"/>
              <a:cs typeface="Helvetica"/>
            </a:endParaRPr>
          </a:p>
        </p:txBody>
      </p:sp>
      <p:sp>
        <p:nvSpPr>
          <p:cNvPr id="35" name="Text Box 266"/>
          <p:cNvSpPr txBox="1">
            <a:spLocks noChangeArrowheads="1"/>
          </p:cNvSpPr>
          <p:nvPr/>
        </p:nvSpPr>
        <p:spPr bwMode="auto">
          <a:xfrm>
            <a:off x="15773400" y="6406896"/>
            <a:ext cx="16651878" cy="1517904"/>
          </a:xfrm>
          <a:prstGeom prst="rect">
            <a:avLst/>
          </a:prstGeom>
          <a:solidFill>
            <a:srgbClr val="000000"/>
          </a:solidFill>
          <a:ln w="9525">
            <a:noFill/>
            <a:miter lim="800000"/>
            <a:headEnd/>
            <a:tailEnd/>
          </a:ln>
        </p:spPr>
        <p:txBody>
          <a:bodyPr lIns="96985" tIns="48487" rIns="96985" bIns="48487" anchor="ctr"/>
          <a:lstStyle/>
          <a:p>
            <a:pPr algn="ctr"/>
            <a:r>
              <a:rPr lang="en-US" sz="6600" b="1" dirty="0" smtClean="0">
                <a:solidFill>
                  <a:srgbClr val="FFCC66"/>
                </a:solidFill>
                <a:latin typeface="Helvetica"/>
                <a:cs typeface="Helvetica"/>
              </a:rPr>
              <a:t>RESULTS</a:t>
            </a:r>
            <a:endParaRPr lang="en-US" sz="6600" b="1" dirty="0">
              <a:solidFill>
                <a:srgbClr val="FFCC66"/>
              </a:solidFill>
              <a:latin typeface="Helvetica"/>
              <a:cs typeface="Helvetica"/>
            </a:endParaRPr>
          </a:p>
        </p:txBody>
      </p:sp>
      <p:sp>
        <p:nvSpPr>
          <p:cNvPr id="38" name="Text Box 159"/>
          <p:cNvSpPr txBox="1">
            <a:spLocks noChangeArrowheads="1"/>
          </p:cNvSpPr>
          <p:nvPr/>
        </p:nvSpPr>
        <p:spPr bwMode="auto">
          <a:xfrm>
            <a:off x="15764499" y="29311492"/>
            <a:ext cx="16347078" cy="1517904"/>
          </a:xfrm>
          <a:prstGeom prst="rect">
            <a:avLst/>
          </a:prstGeom>
          <a:solidFill>
            <a:srgbClr val="000000"/>
          </a:solidFill>
          <a:ln w="9525">
            <a:noFill/>
            <a:miter lim="800000"/>
            <a:headEnd/>
            <a:tailEnd/>
          </a:ln>
          <a:effectLst/>
        </p:spPr>
        <p:txBody>
          <a:bodyPr lIns="96985" tIns="48487" rIns="96985" bIns="48487" anchor="ctr"/>
          <a:lstStyle/>
          <a:p>
            <a:pPr algn="ctr"/>
            <a:r>
              <a:rPr lang="en-US" sz="6600" b="1" dirty="0" smtClean="0">
                <a:solidFill>
                  <a:srgbClr val="FFCC66"/>
                </a:solidFill>
                <a:latin typeface="Helvetica"/>
                <a:cs typeface="Helvetica"/>
              </a:rPr>
              <a:t>DISCUSSION</a:t>
            </a:r>
            <a:endParaRPr lang="en-US" sz="6600" b="1" dirty="0">
              <a:solidFill>
                <a:srgbClr val="FFCC66"/>
              </a:solidFill>
              <a:latin typeface="Helvetica"/>
              <a:cs typeface="Helvetica"/>
            </a:endParaRPr>
          </a:p>
        </p:txBody>
      </p:sp>
      <p:sp>
        <p:nvSpPr>
          <p:cNvPr id="17" name="TextBox 16"/>
          <p:cNvSpPr txBox="1"/>
          <p:nvPr/>
        </p:nvSpPr>
        <p:spPr>
          <a:xfrm>
            <a:off x="800099" y="7208743"/>
            <a:ext cx="14325600" cy="21580759"/>
          </a:xfrm>
          <a:prstGeom prst="rect">
            <a:avLst/>
          </a:prstGeom>
          <a:noFill/>
        </p:spPr>
        <p:txBody>
          <a:bodyPr wrap="square" lIns="97009" tIns="48504" rIns="97009" bIns="48504" rtlCol="0">
            <a:spAutoFit/>
          </a:bodyPr>
          <a:lstStyle/>
          <a:p>
            <a:pPr>
              <a:defRPr/>
            </a:pPr>
            <a:endParaRPr lang="en-US" sz="4400" dirty="0" smtClean="0">
              <a:latin typeface="Times New Roman"/>
              <a:ea typeface="Wingdings"/>
              <a:cs typeface="Times New Roman"/>
            </a:endParaRPr>
          </a:p>
          <a:p>
            <a:pPr marL="571500" indent="-571500">
              <a:buFont typeface="Arial" panose="020B0604020202020204" pitchFamily="34" charset="0"/>
              <a:buChar char="•"/>
              <a:defRPr/>
            </a:pPr>
            <a:r>
              <a:rPr lang="en-US" sz="4000" dirty="0" smtClean="0">
                <a:latin typeface="Times New Roman"/>
                <a:ea typeface="Wingdings"/>
                <a:cs typeface="Times New Roman"/>
              </a:rPr>
              <a:t>An estimated one quarter of U.S. youth have experienced at least one trauma by age 16 [3], and </a:t>
            </a:r>
            <a:r>
              <a:rPr lang="en-US" sz="4000" dirty="0">
                <a:latin typeface="Times New Roman"/>
                <a:ea typeface="Wingdings"/>
                <a:cs typeface="Times New Roman"/>
              </a:rPr>
              <a:t>s</a:t>
            </a:r>
            <a:r>
              <a:rPr lang="en-US" sz="4000" dirty="0" smtClean="0">
                <a:latin typeface="Times New Roman"/>
                <a:ea typeface="Wingdings"/>
                <a:cs typeface="Times New Roman"/>
              </a:rPr>
              <a:t>tudents who attend alternative high schools are at increased risk for experiencing various potentially traumatic events such as witnessing or being the victim of different types of abuse [9,10].</a:t>
            </a:r>
            <a:endParaRPr lang="en-US" sz="4000" dirty="0">
              <a:latin typeface="Times New Roman"/>
              <a:ea typeface="Wingdings"/>
              <a:cs typeface="Times New Roman"/>
            </a:endParaRPr>
          </a:p>
          <a:p>
            <a:pPr marL="571500" indent="-571500">
              <a:buFont typeface="Arial" panose="020B0604020202020204" pitchFamily="34" charset="0"/>
              <a:buChar char="•"/>
              <a:defRPr/>
            </a:pPr>
            <a:endParaRPr lang="en-US" sz="4000" dirty="0" smtClean="0">
              <a:latin typeface="Times New Roman"/>
              <a:ea typeface="Wingdings"/>
              <a:cs typeface="Times New Roman"/>
            </a:endParaRPr>
          </a:p>
          <a:p>
            <a:pPr marL="571500" indent="-571500">
              <a:buFont typeface="Arial" panose="020B0604020202020204" pitchFamily="34" charset="0"/>
              <a:buChar char="•"/>
              <a:defRPr/>
            </a:pPr>
            <a:r>
              <a:rPr lang="en-US" sz="4000" dirty="0" smtClean="0">
                <a:latin typeface="Times New Roman"/>
                <a:ea typeface="Wingdings"/>
                <a:cs typeface="Times New Roman"/>
              </a:rPr>
              <a:t>Trauma exposure is associated with numerous poor outcomes [13], including various somatic syndromes [1].</a:t>
            </a:r>
          </a:p>
          <a:p>
            <a:pPr marL="571500" indent="-571500">
              <a:buFont typeface="Arial" panose="020B0604020202020204" pitchFamily="34" charset="0"/>
              <a:buChar char="•"/>
              <a:defRPr/>
            </a:pPr>
            <a:endParaRPr lang="en-US" sz="4000" dirty="0">
              <a:latin typeface="Times New Roman"/>
              <a:ea typeface="Wingdings"/>
              <a:cs typeface="Times New Roman"/>
            </a:endParaRPr>
          </a:p>
          <a:p>
            <a:pPr marL="571500" indent="-571500">
              <a:buFont typeface="Arial" panose="020B0604020202020204" pitchFamily="34" charset="0"/>
              <a:buChar char="•"/>
              <a:defRPr/>
            </a:pPr>
            <a:r>
              <a:rPr lang="en-US" sz="4000" dirty="0">
                <a:latin typeface="Times New Roman"/>
                <a:ea typeface="Wingdings"/>
                <a:cs typeface="Times New Roman"/>
              </a:rPr>
              <a:t>Decreased mindfulness and increased experiential avoidance can lead to diminished </a:t>
            </a:r>
            <a:r>
              <a:rPr lang="en-US" sz="4000" b="1" dirty="0">
                <a:latin typeface="Times New Roman"/>
                <a:ea typeface="Wingdings"/>
                <a:cs typeface="Times New Roman"/>
              </a:rPr>
              <a:t>psychological flexibility </a:t>
            </a:r>
            <a:r>
              <a:rPr lang="en-US" sz="4000" dirty="0">
                <a:latin typeface="Times New Roman"/>
                <a:ea typeface="Wingdings"/>
                <a:cs typeface="Times New Roman"/>
              </a:rPr>
              <a:t>and subsequently to adverse outcomes. Increasing psychological flexibility is the primary aim of ACT [8</a:t>
            </a:r>
            <a:r>
              <a:rPr lang="en-US" sz="4000" dirty="0" smtClean="0">
                <a:latin typeface="Times New Roman"/>
                <a:ea typeface="Wingdings"/>
                <a:cs typeface="Times New Roman"/>
              </a:rPr>
              <a:t>].</a:t>
            </a:r>
          </a:p>
          <a:p>
            <a:pPr>
              <a:defRPr/>
            </a:pPr>
            <a:endParaRPr lang="en-US" sz="4000" dirty="0">
              <a:latin typeface="Times New Roman"/>
              <a:ea typeface="Wingdings"/>
              <a:cs typeface="Times New Roman"/>
            </a:endParaRPr>
          </a:p>
          <a:p>
            <a:pPr marL="571500" indent="-571500">
              <a:buFont typeface="Arial" panose="020B0604020202020204" pitchFamily="34" charset="0"/>
              <a:buChar char="•"/>
              <a:defRPr/>
            </a:pPr>
            <a:r>
              <a:rPr lang="en-US" sz="4000" dirty="0" smtClean="0">
                <a:latin typeface="Times New Roman"/>
                <a:ea typeface="Wingdings"/>
                <a:cs typeface="Times New Roman"/>
              </a:rPr>
              <a:t>Research has indicated that engaging </a:t>
            </a:r>
            <a:r>
              <a:rPr lang="en-US" sz="4000" dirty="0">
                <a:latin typeface="Times New Roman"/>
                <a:ea typeface="Wingdings"/>
                <a:cs typeface="Times New Roman"/>
              </a:rPr>
              <a:t>in avoidance following traumatic events is associated with psychological distress </a:t>
            </a:r>
            <a:r>
              <a:rPr lang="en-US" sz="4000" dirty="0" smtClean="0">
                <a:latin typeface="Times New Roman"/>
                <a:ea typeface="Wingdings"/>
                <a:cs typeface="Times New Roman"/>
              </a:rPr>
              <a:t>[11], </a:t>
            </a:r>
            <a:r>
              <a:rPr lang="en-US" sz="4000" dirty="0">
                <a:latin typeface="Times New Roman"/>
                <a:ea typeface="Wingdings"/>
                <a:cs typeface="Times New Roman"/>
              </a:rPr>
              <a:t>while acceptance and mindfulness are associated with more favorable </a:t>
            </a:r>
            <a:r>
              <a:rPr lang="en-US" sz="4000" dirty="0" smtClean="0">
                <a:latin typeface="Times New Roman"/>
                <a:ea typeface="Wingdings"/>
                <a:cs typeface="Times New Roman"/>
              </a:rPr>
              <a:t>outcomes [12].</a:t>
            </a:r>
            <a:endParaRPr lang="en-US" sz="4000" dirty="0">
              <a:latin typeface="Times New Roman"/>
              <a:ea typeface="Wingdings"/>
              <a:cs typeface="Times New Roman"/>
            </a:endParaRPr>
          </a:p>
          <a:p>
            <a:pPr>
              <a:defRPr/>
            </a:pPr>
            <a:endParaRPr lang="en-US" sz="4000" dirty="0">
              <a:latin typeface="Times New Roman"/>
              <a:ea typeface="Wingdings"/>
              <a:cs typeface="Times New Roman"/>
            </a:endParaRPr>
          </a:p>
          <a:p>
            <a:pPr marL="571500" indent="-571500">
              <a:buFont typeface="Arial" panose="020B0604020202020204" pitchFamily="34" charset="0"/>
              <a:buChar char="•"/>
              <a:defRPr/>
            </a:pPr>
            <a:r>
              <a:rPr lang="en-US" sz="4000" dirty="0" smtClean="0">
                <a:latin typeface="Times New Roman"/>
                <a:ea typeface="Wingdings"/>
                <a:cs typeface="Times New Roman"/>
              </a:rPr>
              <a:t>More specifically, experiential avoidance [6] and low mindfulness [5] have been shown to be associated with more somatic complaints in youth. </a:t>
            </a:r>
          </a:p>
          <a:p>
            <a:pPr>
              <a:defRPr/>
            </a:pPr>
            <a:endParaRPr lang="en-US" sz="4000" dirty="0" smtClean="0">
              <a:latin typeface="Times New Roman"/>
              <a:ea typeface="Wingdings"/>
              <a:cs typeface="Times New Roman"/>
            </a:endParaRPr>
          </a:p>
          <a:p>
            <a:pPr marL="571500" indent="-571500">
              <a:buFont typeface="Arial" panose="020B0604020202020204" pitchFamily="34" charset="0"/>
              <a:buChar char="•"/>
              <a:defRPr/>
            </a:pPr>
            <a:r>
              <a:rPr lang="en-US" sz="4000" dirty="0">
                <a:latin typeface="Times New Roman"/>
                <a:ea typeface="Wingdings"/>
                <a:cs typeface="Times New Roman"/>
              </a:rPr>
              <a:t>Understanding the mechanisms through which trauma leads to somatization is important for developing interventions at both an individual and public health level</a:t>
            </a:r>
            <a:r>
              <a:rPr lang="en-US" sz="4000" dirty="0" smtClean="0">
                <a:latin typeface="Times New Roman"/>
                <a:ea typeface="Wingdings"/>
                <a:cs typeface="Times New Roman"/>
              </a:rPr>
              <a:t>.</a:t>
            </a:r>
          </a:p>
          <a:p>
            <a:pPr marL="571500" indent="-571500">
              <a:buFont typeface="Arial" panose="020B0604020202020204" pitchFamily="34" charset="0"/>
              <a:buChar char="•"/>
              <a:defRPr/>
            </a:pPr>
            <a:endParaRPr lang="en-US" sz="4000" dirty="0">
              <a:latin typeface="Times New Roman"/>
              <a:ea typeface="Wingdings"/>
              <a:cs typeface="Times New Roman"/>
            </a:endParaRPr>
          </a:p>
          <a:p>
            <a:pPr marL="571500" indent="-571500">
              <a:buFont typeface="Arial" panose="020B0604020202020204" pitchFamily="34" charset="0"/>
              <a:buChar char="•"/>
              <a:defRPr/>
            </a:pPr>
            <a:r>
              <a:rPr lang="en-US" sz="4000" dirty="0" smtClean="0">
                <a:latin typeface="Times New Roman"/>
                <a:ea typeface="Wingdings"/>
                <a:cs typeface="Times New Roman"/>
              </a:rPr>
              <a:t>The present study examined the mediational role of psychological inflexibility in the relationship between previous traumatic experiences and somatic symptoms. We hypothesized that more traumatic experiences would lead to greater psychological inflexibility and in turn to more somatic symptoms.</a:t>
            </a:r>
          </a:p>
          <a:p>
            <a:pPr>
              <a:defRPr/>
            </a:pPr>
            <a:endParaRPr lang="en-US" sz="3600" dirty="0" smtClean="0">
              <a:latin typeface="Times New Roman"/>
              <a:ea typeface="Wingdings"/>
              <a:cs typeface="Times New Roman"/>
            </a:endParaRPr>
          </a:p>
          <a:p>
            <a:pPr>
              <a:defRPr/>
            </a:pPr>
            <a:endParaRPr lang="en-US" sz="3600" dirty="0" smtClean="0">
              <a:latin typeface="Times New Roman"/>
              <a:ea typeface="Wingdings"/>
              <a:cs typeface="Times New Roman"/>
            </a:endParaRPr>
          </a:p>
        </p:txBody>
      </p:sp>
      <p:sp>
        <p:nvSpPr>
          <p:cNvPr id="42" name="TextBox 41"/>
          <p:cNvSpPr txBox="1"/>
          <p:nvPr/>
        </p:nvSpPr>
        <p:spPr>
          <a:xfrm>
            <a:off x="609600" y="34559818"/>
            <a:ext cx="14325600" cy="8900365"/>
          </a:xfrm>
          <a:prstGeom prst="rect">
            <a:avLst/>
          </a:prstGeom>
          <a:noFill/>
        </p:spPr>
        <p:txBody>
          <a:bodyPr wrap="square" lIns="97009" tIns="48504" rIns="97009" bIns="48504" rtlCol="0">
            <a:spAutoFit/>
          </a:bodyPr>
          <a:lstStyle/>
          <a:p>
            <a:pPr>
              <a:defRPr/>
            </a:pPr>
            <a:r>
              <a:rPr lang="en-US" sz="4400" b="1" dirty="0" smtClean="0">
                <a:latin typeface="Times New Roman"/>
                <a:ea typeface="Calibri" pitchFamily="34" charset="0"/>
                <a:cs typeface="Times New Roman"/>
              </a:rPr>
              <a:t>Measures</a:t>
            </a:r>
            <a:endParaRPr lang="en-US" sz="4400" dirty="0" smtClean="0">
              <a:latin typeface="Times New Roman"/>
              <a:ea typeface="Calibri" pitchFamily="34" charset="0"/>
              <a:cs typeface="Times New Roman"/>
            </a:endParaRPr>
          </a:p>
          <a:p>
            <a:pPr marL="685800" indent="-685800">
              <a:buFont typeface="Arial" panose="020B0604020202020204" pitchFamily="34" charset="0"/>
              <a:buChar char="•"/>
              <a:defRPr/>
            </a:pPr>
            <a:r>
              <a:rPr lang="en-US" sz="4000" dirty="0" smtClean="0">
                <a:latin typeface="Times New Roman" panose="02020603050405020304" pitchFamily="18" charset="0"/>
                <a:ea typeface="Calibri" pitchFamily="34" charset="0"/>
                <a:cs typeface="Times New Roman" panose="02020603050405020304" pitchFamily="18" charset="0"/>
              </a:rPr>
              <a:t>Self-report measures of </a:t>
            </a:r>
            <a:r>
              <a:rPr lang="en-US" sz="4000" b="1" dirty="0" smtClean="0">
                <a:latin typeface="Times New Roman" panose="02020603050405020304" pitchFamily="18" charset="0"/>
                <a:ea typeface="Calibri" pitchFamily="34" charset="0"/>
                <a:cs typeface="Times New Roman" panose="02020603050405020304" pitchFamily="18" charset="0"/>
              </a:rPr>
              <a:t>traumatic experiences (ETI-SR SF) </a:t>
            </a:r>
            <a:r>
              <a:rPr lang="en-US" sz="4000" dirty="0" smtClean="0">
                <a:latin typeface="Times New Roman" panose="02020603050405020304" pitchFamily="18" charset="0"/>
                <a:ea typeface="Calibri" pitchFamily="34" charset="0"/>
                <a:cs typeface="Times New Roman" panose="02020603050405020304" pitchFamily="18" charset="0"/>
              </a:rPr>
              <a:t>[2], </a:t>
            </a:r>
            <a:r>
              <a:rPr lang="en-US" sz="4000" b="1" dirty="0" smtClean="0">
                <a:latin typeface="Times New Roman" panose="02020603050405020304" pitchFamily="18" charset="0"/>
                <a:ea typeface="Calibri" pitchFamily="34" charset="0"/>
                <a:cs typeface="Times New Roman" panose="02020603050405020304" pitchFamily="18" charset="0"/>
              </a:rPr>
              <a:t>experiential avoidance (AFQ-Y) </a:t>
            </a:r>
            <a:r>
              <a:rPr lang="en-US" sz="4000" dirty="0" smtClean="0">
                <a:latin typeface="Times New Roman" panose="02020603050405020304" pitchFamily="18" charset="0"/>
                <a:ea typeface="Calibri" pitchFamily="34" charset="0"/>
                <a:cs typeface="Times New Roman" panose="02020603050405020304" pitchFamily="18" charset="0"/>
              </a:rPr>
              <a:t>[6], </a:t>
            </a:r>
            <a:r>
              <a:rPr lang="en-US" sz="4000" b="1" dirty="0" smtClean="0">
                <a:latin typeface="Times New Roman" panose="02020603050405020304" pitchFamily="18" charset="0"/>
                <a:ea typeface="Calibri" pitchFamily="34" charset="0"/>
                <a:cs typeface="Times New Roman" panose="02020603050405020304" pitchFamily="18" charset="0"/>
              </a:rPr>
              <a:t>mindfulness (CAMM-10) </a:t>
            </a:r>
            <a:r>
              <a:rPr lang="en-US" sz="4000" dirty="0" smtClean="0">
                <a:latin typeface="Times New Roman" panose="02020603050405020304" pitchFamily="18" charset="0"/>
                <a:ea typeface="Calibri" pitchFamily="34" charset="0"/>
                <a:cs typeface="Times New Roman" panose="02020603050405020304" pitchFamily="18" charset="0"/>
              </a:rPr>
              <a:t>[5], and </a:t>
            </a:r>
            <a:r>
              <a:rPr lang="en-US" sz="4000" b="1" dirty="0">
                <a:latin typeface="Times New Roman" panose="02020603050405020304" pitchFamily="18" charset="0"/>
                <a:ea typeface="Calibri" pitchFamily="34" charset="0"/>
                <a:cs typeface="Times New Roman" panose="02020603050405020304" pitchFamily="18" charset="0"/>
              </a:rPr>
              <a:t>somatic </a:t>
            </a:r>
            <a:r>
              <a:rPr lang="en-US" sz="4000" b="1" dirty="0" smtClean="0">
                <a:latin typeface="Times New Roman" panose="02020603050405020304" pitchFamily="18" charset="0"/>
                <a:ea typeface="Calibri" pitchFamily="34" charset="0"/>
                <a:cs typeface="Times New Roman" panose="02020603050405020304" pitchFamily="18" charset="0"/>
              </a:rPr>
              <a:t>symptoms (PHQ-SSS) </a:t>
            </a:r>
            <a:r>
              <a:rPr lang="en-US" sz="4000" dirty="0" smtClean="0">
                <a:latin typeface="Times New Roman" panose="02020603050405020304" pitchFamily="18" charset="0"/>
                <a:ea typeface="Calibri" pitchFamily="34" charset="0"/>
                <a:cs typeface="Times New Roman" panose="02020603050405020304" pitchFamily="18" charset="0"/>
              </a:rPr>
              <a:t>[4]</a:t>
            </a:r>
            <a:r>
              <a:rPr lang="en-US" sz="4000" dirty="0" smtClean="0">
                <a:latin typeface="Times New Roman" panose="02020603050405020304" pitchFamily="18" charset="0"/>
                <a:cs typeface="Times New Roman" panose="02020603050405020304" pitchFamily="18" charset="0"/>
              </a:rPr>
              <a:t>.</a:t>
            </a:r>
            <a:endParaRPr lang="en-US" sz="4000" dirty="0" smtClean="0">
              <a:latin typeface="Times New Roman" panose="02020603050405020304" pitchFamily="18" charset="0"/>
              <a:ea typeface="Calibri" pitchFamily="34" charset="0"/>
              <a:cs typeface="Times New Roman" panose="02020603050405020304" pitchFamily="18" charset="0"/>
            </a:endParaRPr>
          </a:p>
          <a:p>
            <a:pPr>
              <a:defRPr/>
            </a:pPr>
            <a:endParaRPr lang="en-US" sz="4400" dirty="0">
              <a:latin typeface="Times New Roman"/>
              <a:ea typeface="Calibri" pitchFamily="34" charset="0"/>
              <a:cs typeface="Times New Roman"/>
            </a:endParaRPr>
          </a:p>
          <a:p>
            <a:pPr>
              <a:defRPr/>
            </a:pPr>
            <a:r>
              <a:rPr lang="en-US" sz="4400" b="1" dirty="0">
                <a:latin typeface="Times New Roman"/>
                <a:ea typeface="Calibri" pitchFamily="34" charset="0"/>
                <a:cs typeface="Times New Roman"/>
              </a:rPr>
              <a:t>Data </a:t>
            </a:r>
            <a:r>
              <a:rPr lang="en-US" sz="4400" b="1" dirty="0" smtClean="0">
                <a:latin typeface="Times New Roman"/>
                <a:ea typeface="Calibri" pitchFamily="34" charset="0"/>
                <a:cs typeface="Times New Roman"/>
              </a:rPr>
              <a:t>Analysis</a:t>
            </a:r>
          </a:p>
          <a:p>
            <a:pPr marL="685800" indent="-685800">
              <a:buFont typeface="Arial" panose="020B0604020202020204" pitchFamily="34" charset="0"/>
              <a:buChar char="•"/>
              <a:defRPr/>
            </a:pPr>
            <a:r>
              <a:rPr lang="en-US" sz="4000" dirty="0" smtClean="0">
                <a:latin typeface="Times New Roman"/>
                <a:cs typeface="Times New Roman"/>
              </a:rPr>
              <a:t>A Principal Components Analysis (PCA) indicated that measures of experiential avoidance and mindfulness represented a single factor, which we termed psychological inflexibility. </a:t>
            </a:r>
          </a:p>
          <a:p>
            <a:pPr marL="685800" indent="-685800">
              <a:buFont typeface="Arial" panose="020B0604020202020204" pitchFamily="34" charset="0"/>
              <a:buChar char="•"/>
              <a:defRPr/>
            </a:pPr>
            <a:endParaRPr lang="en-US" sz="4000" dirty="0" smtClean="0">
              <a:latin typeface="Times New Roman"/>
              <a:cs typeface="Times New Roman"/>
            </a:endParaRPr>
          </a:p>
          <a:p>
            <a:pPr marL="685800" indent="-685800">
              <a:buFont typeface="Arial" panose="020B0604020202020204" pitchFamily="34" charset="0"/>
              <a:buChar char="•"/>
              <a:defRPr/>
            </a:pPr>
            <a:r>
              <a:rPr lang="en-US" sz="4000" dirty="0" smtClean="0">
                <a:latin typeface="Times New Roman"/>
                <a:cs typeface="Times New Roman"/>
              </a:rPr>
              <a:t>Mediation analyses using SPSS PROCESS macro were conducted. The macro uses a bootstrapping procedure to calculate a 95% confidence interval around the effect, with a CI not including zero being indicative of a significant indirect </a:t>
            </a:r>
            <a:r>
              <a:rPr lang="en-US" sz="4000" dirty="0">
                <a:latin typeface="Times New Roman"/>
                <a:cs typeface="Times New Roman"/>
              </a:rPr>
              <a:t>effect [7] .</a:t>
            </a:r>
            <a:endParaRPr lang="en-US" sz="4000" dirty="0" smtClean="0">
              <a:latin typeface="Times New Roman"/>
              <a:cs typeface="Times New Roman"/>
            </a:endParaRPr>
          </a:p>
        </p:txBody>
      </p:sp>
      <p:sp>
        <p:nvSpPr>
          <p:cNvPr id="43" name="TextBox 42"/>
          <p:cNvSpPr txBox="1"/>
          <p:nvPr/>
        </p:nvSpPr>
        <p:spPr>
          <a:xfrm>
            <a:off x="16108717" y="7920368"/>
            <a:ext cx="15957177" cy="4222161"/>
          </a:xfrm>
          <a:prstGeom prst="rect">
            <a:avLst/>
          </a:prstGeom>
          <a:noFill/>
        </p:spPr>
        <p:txBody>
          <a:bodyPr wrap="square" lIns="97009" tIns="48504" rIns="97009" bIns="48504" rtlCol="0">
            <a:spAutoFit/>
          </a:bodyPr>
          <a:lstStyle/>
          <a:p>
            <a:pPr marL="685800" indent="-685800">
              <a:buFont typeface="Arial" panose="020B0604020202020204" pitchFamily="34" charset="0"/>
              <a:buChar char="•"/>
              <a:defRPr/>
            </a:pPr>
            <a:r>
              <a:rPr lang="en-US" sz="4400" b="1" dirty="0" smtClean="0">
                <a:latin typeface="Times New Roman"/>
                <a:cs typeface="Times New Roman"/>
              </a:rPr>
              <a:t>Psychological inflexibility significantly mediated the relationship between previous traumatic experiences and somatic symptoms.</a:t>
            </a:r>
          </a:p>
          <a:p>
            <a:pPr marL="685800" indent="-685800">
              <a:buFont typeface="Arial" panose="020B0604020202020204" pitchFamily="34" charset="0"/>
              <a:buChar char="•"/>
              <a:defRPr/>
            </a:pPr>
            <a:endParaRPr lang="en-US" sz="4400" dirty="0" smtClean="0">
              <a:latin typeface="Times New Roman"/>
              <a:cs typeface="Times New Roman"/>
            </a:endParaRPr>
          </a:p>
          <a:p>
            <a:pPr algn="ctr">
              <a:defRPr/>
            </a:pPr>
            <a:r>
              <a:rPr lang="en-US" sz="4400" b="1" dirty="0">
                <a:latin typeface="Times New Roman"/>
                <a:cs typeface="Times New Roman"/>
              </a:rPr>
              <a:t>indirect effect: 0.0771, </a:t>
            </a:r>
            <a:r>
              <a:rPr lang="en-US" sz="4400" b="1" dirty="0" smtClean="0">
                <a:latin typeface="Times New Roman"/>
                <a:cs typeface="Times New Roman"/>
              </a:rPr>
              <a:t>95% CI</a:t>
            </a:r>
            <a:r>
              <a:rPr lang="en-US" sz="4400" b="1" dirty="0">
                <a:latin typeface="Times New Roman"/>
                <a:cs typeface="Times New Roman"/>
              </a:rPr>
              <a:t>: [</a:t>
            </a:r>
            <a:r>
              <a:rPr lang="en-US" sz="4400" b="1" dirty="0" smtClean="0">
                <a:latin typeface="Times New Roman"/>
                <a:cs typeface="Times New Roman"/>
              </a:rPr>
              <a:t>0.0027-0.2446]</a:t>
            </a:r>
          </a:p>
          <a:p>
            <a:pPr algn="ctr">
              <a:defRPr/>
            </a:pPr>
            <a:endParaRPr lang="en-US" sz="4800" b="1" dirty="0" smtClean="0">
              <a:latin typeface="Times New Roman"/>
              <a:cs typeface="Times New Roman"/>
            </a:endParaRPr>
          </a:p>
        </p:txBody>
      </p:sp>
      <p:sp>
        <p:nvSpPr>
          <p:cNvPr id="41" name="TextBox 40"/>
          <p:cNvSpPr txBox="1"/>
          <p:nvPr/>
        </p:nvSpPr>
        <p:spPr>
          <a:xfrm>
            <a:off x="15676337" y="31433351"/>
            <a:ext cx="16535401" cy="8715699"/>
          </a:xfrm>
          <a:prstGeom prst="rect">
            <a:avLst/>
          </a:prstGeom>
          <a:noFill/>
        </p:spPr>
        <p:txBody>
          <a:bodyPr wrap="square" lIns="97009" tIns="48504" rIns="97009" bIns="48504" rtlCol="0">
            <a:spAutoFit/>
          </a:bodyPr>
          <a:lstStyle/>
          <a:p>
            <a:pPr marL="685800" indent="-685800">
              <a:buFont typeface="Arial" panose="020B0604020202020204" pitchFamily="34" charset="0"/>
              <a:buChar char="•"/>
            </a:pPr>
            <a:r>
              <a:rPr lang="en-US" sz="4000" dirty="0" smtClean="0">
                <a:latin typeface="Times New Roman"/>
                <a:cs typeface="Times New Roman"/>
              </a:rPr>
              <a:t>Exposure to traumatic events is highly prevalent in at-risk youth and is associated with increased somatic symptoms.</a:t>
            </a:r>
          </a:p>
          <a:p>
            <a:pPr marL="685800" indent="-685800">
              <a:buFont typeface="Arial" panose="020B0604020202020204" pitchFamily="34" charset="0"/>
              <a:buChar char="•"/>
            </a:pPr>
            <a:endParaRPr lang="en-US" sz="4000" dirty="0">
              <a:latin typeface="Times New Roman"/>
              <a:cs typeface="Times New Roman"/>
            </a:endParaRPr>
          </a:p>
          <a:p>
            <a:pPr marL="685800" indent="-685800">
              <a:buFont typeface="Arial" panose="020B0604020202020204" pitchFamily="34" charset="0"/>
              <a:buChar char="•"/>
            </a:pPr>
            <a:r>
              <a:rPr lang="en-US" sz="4000" dirty="0" smtClean="0">
                <a:latin typeface="Times New Roman"/>
                <a:cs typeface="Times New Roman"/>
              </a:rPr>
              <a:t>Given that results showed the relationship between traumatic experiences and somatic complaints to be mediated by psychological inflexibility, targeted interventions such as ACT, which aims to increase psychological flexibility by increasing mindfulness and decreasing experiential avoidance, may be well-suited for individuals who have experienced trauma in an effort to prevent adverse future outcomes.</a:t>
            </a:r>
          </a:p>
          <a:p>
            <a:pPr marL="685800" indent="-685800">
              <a:buFont typeface="Arial" panose="020B0604020202020204" pitchFamily="34" charset="0"/>
              <a:buChar char="•"/>
            </a:pPr>
            <a:endParaRPr lang="en-US" sz="4000" dirty="0">
              <a:latin typeface="Times New Roman"/>
              <a:cs typeface="Times New Roman"/>
            </a:endParaRPr>
          </a:p>
          <a:p>
            <a:pPr marL="685800" indent="-685800">
              <a:buFont typeface="Arial" panose="020B0604020202020204" pitchFamily="34" charset="0"/>
              <a:buChar char="•"/>
            </a:pPr>
            <a:r>
              <a:rPr lang="en-US" sz="4000" dirty="0" smtClean="0">
                <a:latin typeface="Times New Roman"/>
                <a:cs typeface="Times New Roman"/>
              </a:rPr>
              <a:t>Examining this relationship in a group of at-risk adolescents allows for recognition of the increasing importance of targeted preventive interventions that have the potential to prevent further chronification</a:t>
            </a:r>
            <a:r>
              <a:rPr lang="en-US" sz="4000" dirty="0">
                <a:latin typeface="Times New Roman"/>
                <a:cs typeface="Times New Roman"/>
              </a:rPr>
              <a:t> </a:t>
            </a:r>
            <a:r>
              <a:rPr lang="en-US" sz="4000" dirty="0" smtClean="0">
                <a:latin typeface="Times New Roman"/>
                <a:cs typeface="Times New Roman"/>
              </a:rPr>
              <a:t>of somatic symptoms and other adverse outcomes for at-risk youth.</a:t>
            </a:r>
            <a:endParaRPr lang="en-US" sz="4000" dirty="0">
              <a:latin typeface="Times New Roman" panose="02020603050405020304" pitchFamily="18" charset="0"/>
              <a:cs typeface="Times New Roman" panose="02020603050405020304" pitchFamily="18" charset="0"/>
            </a:endParaRPr>
          </a:p>
        </p:txBody>
      </p:sp>
      <p:sp>
        <p:nvSpPr>
          <p:cNvPr id="54" name="TextBox 53"/>
          <p:cNvSpPr txBox="1"/>
          <p:nvPr/>
        </p:nvSpPr>
        <p:spPr>
          <a:xfrm>
            <a:off x="22160753" y="31597600"/>
            <a:ext cx="9950824" cy="338554"/>
          </a:xfrm>
          <a:prstGeom prst="rect">
            <a:avLst/>
          </a:prstGeom>
          <a:noFill/>
        </p:spPr>
        <p:txBody>
          <a:bodyPr wrap="square" rtlCol="0">
            <a:spAutoFit/>
          </a:bodyPr>
          <a:lstStyle/>
          <a:p>
            <a:endParaRPr lang="en-US" sz="1600" dirty="0">
              <a:latin typeface="+mj-lt"/>
            </a:endParaRPr>
          </a:p>
        </p:txBody>
      </p:sp>
      <p:pic>
        <p:nvPicPr>
          <p:cNvPr id="2052" name="Picture 4" descr="The University of Iowa"/>
          <p:cNvPicPr>
            <a:picLocks noChangeAspect="1" noChangeArrowheads="1"/>
          </p:cNvPicPr>
          <p:nvPr/>
        </p:nvPicPr>
        <p:blipFill>
          <a:blip r:embed="rId3"/>
          <a:srcRect/>
          <a:stretch>
            <a:fillRect/>
          </a:stretch>
        </p:blipFill>
        <p:spPr bwMode="auto">
          <a:xfrm>
            <a:off x="109818" y="-182033"/>
            <a:ext cx="6724" cy="12700"/>
          </a:xfrm>
          <a:prstGeom prst="rect">
            <a:avLst/>
          </a:prstGeom>
          <a:noFill/>
        </p:spPr>
      </p:pic>
      <p:pic>
        <p:nvPicPr>
          <p:cNvPr id="2056" name="Picture 8" descr="http://www.chem.uiowa.edu/faculty/haes/group/UIowa.gif"/>
          <p:cNvPicPr>
            <a:picLocks noChangeAspect="1" noChangeArrowheads="1"/>
          </p:cNvPicPr>
          <p:nvPr/>
        </p:nvPicPr>
        <p:blipFill>
          <a:blip r:embed="rId4" cstate="print"/>
          <a:srcRect/>
          <a:stretch>
            <a:fillRect/>
          </a:stretch>
        </p:blipFill>
        <p:spPr bwMode="auto">
          <a:xfrm>
            <a:off x="1219200" y="2062804"/>
            <a:ext cx="3200400" cy="3245797"/>
          </a:xfrm>
          <a:prstGeom prst="rect">
            <a:avLst/>
          </a:prstGeom>
          <a:noFill/>
        </p:spPr>
      </p:pic>
      <p:sp>
        <p:nvSpPr>
          <p:cNvPr id="24" name="Text Box 278"/>
          <p:cNvSpPr txBox="1">
            <a:spLocks noChangeArrowheads="1"/>
          </p:cNvSpPr>
          <p:nvPr/>
        </p:nvSpPr>
        <p:spPr bwMode="auto">
          <a:xfrm>
            <a:off x="609600" y="28167569"/>
            <a:ext cx="14401798" cy="1664949"/>
          </a:xfrm>
          <a:prstGeom prst="rect">
            <a:avLst/>
          </a:prstGeom>
          <a:solidFill>
            <a:srgbClr val="000000"/>
          </a:solidFill>
          <a:ln w="9525">
            <a:noFill/>
            <a:miter lim="800000"/>
            <a:headEnd/>
            <a:tailEnd/>
          </a:ln>
        </p:spPr>
        <p:txBody>
          <a:bodyPr lIns="96985" tIns="48487" rIns="96985" bIns="48487" anchor="ctr"/>
          <a:lstStyle/>
          <a:p>
            <a:pPr algn="ctr"/>
            <a:r>
              <a:rPr lang="en-US" sz="6600" b="1" dirty="0" smtClean="0">
                <a:solidFill>
                  <a:srgbClr val="FFCC66"/>
                </a:solidFill>
                <a:latin typeface="Helvetica"/>
                <a:cs typeface="Helvetica"/>
              </a:rPr>
              <a:t>METHOD</a:t>
            </a:r>
            <a:endParaRPr lang="en-US" sz="6600" b="1" dirty="0">
              <a:solidFill>
                <a:srgbClr val="FFCC66"/>
              </a:solidFill>
              <a:latin typeface="Helvetica"/>
              <a:cs typeface="Helvetica"/>
            </a:endParaRPr>
          </a:p>
        </p:txBody>
      </p:sp>
      <p:sp>
        <p:nvSpPr>
          <p:cNvPr id="6" name="Rectangle 5"/>
          <p:cNvSpPr/>
          <p:nvPr/>
        </p:nvSpPr>
        <p:spPr>
          <a:xfrm>
            <a:off x="589547" y="30070444"/>
            <a:ext cx="14401798" cy="4462760"/>
          </a:xfrm>
          <a:prstGeom prst="rect">
            <a:avLst/>
          </a:prstGeom>
        </p:spPr>
        <p:txBody>
          <a:bodyPr wrap="square">
            <a:spAutoFit/>
          </a:bodyPr>
          <a:lstStyle/>
          <a:p>
            <a:pPr lvl="0"/>
            <a:r>
              <a:rPr lang="en-US" sz="4400" b="1" dirty="0" smtClean="0">
                <a:solidFill>
                  <a:prstClr val="black"/>
                </a:solidFill>
                <a:latin typeface="Times New Roman"/>
                <a:cs typeface="Times New Roman"/>
              </a:rPr>
              <a:t>Participants</a:t>
            </a:r>
            <a:endParaRPr lang="en-US" sz="4400" b="1" dirty="0">
              <a:solidFill>
                <a:prstClr val="black"/>
              </a:solidFill>
              <a:latin typeface="Times New Roman"/>
              <a:cs typeface="Times New Roman"/>
            </a:endParaRPr>
          </a:p>
          <a:p>
            <a:pPr marL="685800" lvl="0" indent="-685800">
              <a:buFont typeface="Arial" panose="020B0604020202020204" pitchFamily="34" charset="0"/>
              <a:buChar char="•"/>
              <a:defRPr/>
            </a:pPr>
            <a:r>
              <a:rPr lang="en-US" sz="4000" dirty="0">
                <a:latin typeface="Times New Roman"/>
                <a:cs typeface="Times New Roman"/>
              </a:rPr>
              <a:t>A diverse sample of at-risk </a:t>
            </a:r>
            <a:r>
              <a:rPr lang="en-US" sz="4000" dirty="0" smtClean="0">
                <a:latin typeface="Times New Roman"/>
                <a:cs typeface="Times New Roman"/>
              </a:rPr>
              <a:t>youth (</a:t>
            </a:r>
            <a:r>
              <a:rPr lang="en-US" sz="4000" i="1" dirty="0" smtClean="0">
                <a:latin typeface="Times New Roman"/>
                <a:cs typeface="Times New Roman"/>
              </a:rPr>
              <a:t>N</a:t>
            </a:r>
            <a:r>
              <a:rPr lang="en-US" sz="4000" dirty="0" smtClean="0">
                <a:latin typeface="Times New Roman"/>
                <a:cs typeface="Times New Roman"/>
              </a:rPr>
              <a:t> = 53) </a:t>
            </a:r>
            <a:r>
              <a:rPr lang="en-US" sz="4000" dirty="0">
                <a:latin typeface="Times New Roman"/>
                <a:cs typeface="Times New Roman"/>
              </a:rPr>
              <a:t>from an alternative high school in the Midwest were recruited as part of a longitudinal intervention study. </a:t>
            </a:r>
            <a:r>
              <a:rPr lang="en-US" sz="4000" dirty="0" smtClean="0">
                <a:latin typeface="Times New Roman"/>
                <a:cs typeface="Times New Roman"/>
              </a:rPr>
              <a:t>This </a:t>
            </a:r>
            <a:r>
              <a:rPr lang="en-US" sz="4000" dirty="0">
                <a:latin typeface="Times New Roman"/>
                <a:cs typeface="Times New Roman"/>
              </a:rPr>
              <a:t>sample was part of the baseline assessment from the </a:t>
            </a:r>
            <a:r>
              <a:rPr lang="en-US" sz="4000" dirty="0" smtClean="0">
                <a:latin typeface="Times New Roman"/>
                <a:cs typeface="Times New Roman"/>
              </a:rPr>
              <a:t>larger </a:t>
            </a:r>
            <a:r>
              <a:rPr lang="en-US" sz="4000" dirty="0">
                <a:latin typeface="Times New Roman"/>
                <a:cs typeface="Times New Roman"/>
              </a:rPr>
              <a:t>study</a:t>
            </a:r>
            <a:r>
              <a:rPr lang="en-US" sz="4000" dirty="0" smtClean="0">
                <a:latin typeface="Times New Roman"/>
                <a:cs typeface="Times New Roman"/>
              </a:rPr>
              <a:t>. </a:t>
            </a:r>
            <a:r>
              <a:rPr lang="en-US" sz="4000" dirty="0">
                <a:latin typeface="Times New Roman"/>
                <a:cs typeface="Times New Roman"/>
              </a:rPr>
              <a:t>Importantly, </a:t>
            </a:r>
            <a:r>
              <a:rPr lang="en-US" sz="4000" dirty="0" smtClean="0">
                <a:latin typeface="Times New Roman"/>
                <a:cs typeface="Times New Roman"/>
              </a:rPr>
              <a:t>youth </a:t>
            </a:r>
            <a:r>
              <a:rPr lang="en-US" sz="4000" dirty="0">
                <a:latin typeface="Times New Roman"/>
                <a:cs typeface="Times New Roman"/>
              </a:rPr>
              <a:t>in this sample had experienced a mean of 9.61 traumatic events in their lifetime.</a:t>
            </a:r>
          </a:p>
        </p:txBody>
      </p:sp>
      <p:sp>
        <p:nvSpPr>
          <p:cNvPr id="4" name="TextBox 3"/>
          <p:cNvSpPr txBox="1"/>
          <p:nvPr/>
        </p:nvSpPr>
        <p:spPr>
          <a:xfrm>
            <a:off x="35396426" y="37548062"/>
            <a:ext cx="184666" cy="1461939"/>
          </a:xfrm>
          <a:prstGeom prst="rect">
            <a:avLst/>
          </a:prstGeom>
          <a:noFill/>
        </p:spPr>
        <p:txBody>
          <a:bodyPr wrap="none" rtlCol="0">
            <a:spAutoFit/>
          </a:bodyPr>
          <a:lstStyle/>
          <a:p>
            <a:endParaRPr lang="en-US" dirty="0"/>
          </a:p>
        </p:txBody>
      </p:sp>
      <p:grpSp>
        <p:nvGrpSpPr>
          <p:cNvPr id="33" name="Group 32"/>
          <p:cNvGrpSpPr/>
          <p:nvPr/>
        </p:nvGrpSpPr>
        <p:grpSpPr>
          <a:xfrm>
            <a:off x="15333451" y="11987499"/>
            <a:ext cx="16778126" cy="4992082"/>
            <a:chOff x="0" y="0"/>
            <a:chExt cx="8110855" cy="2288540"/>
          </a:xfrm>
        </p:grpSpPr>
        <p:sp>
          <p:nvSpPr>
            <p:cNvPr id="34" name="Text Box 2"/>
            <p:cNvSpPr txBox="1"/>
            <p:nvPr/>
          </p:nvSpPr>
          <p:spPr>
            <a:xfrm>
              <a:off x="0" y="1714500"/>
              <a:ext cx="2052955" cy="574040"/>
            </a:xfrm>
            <a:prstGeom prst="rect">
              <a:avLst/>
            </a:prstGeom>
            <a:noFill/>
            <a:ln>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Previous traumatic experiences</a:t>
              </a:r>
              <a:endParaRPr lang="en-US" sz="4000" dirty="0">
                <a:effectLst/>
                <a:ea typeface="Calibri" panose="020F0502020204030204" pitchFamily="34" charset="0"/>
                <a:cs typeface="Times New Roman" panose="02020603050405020304" pitchFamily="18" charset="0"/>
              </a:endParaRPr>
            </a:p>
          </p:txBody>
        </p:sp>
        <p:sp>
          <p:nvSpPr>
            <p:cNvPr id="36" name="Text Box 3"/>
            <p:cNvSpPr txBox="1"/>
            <p:nvPr/>
          </p:nvSpPr>
          <p:spPr>
            <a:xfrm>
              <a:off x="3086100" y="0"/>
              <a:ext cx="2052955" cy="574040"/>
            </a:xfrm>
            <a:prstGeom prst="rect">
              <a:avLst/>
            </a:prstGeom>
            <a:noFill/>
            <a:ln>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Psychological Inflexibility</a:t>
              </a:r>
              <a:endParaRPr lang="en-US" sz="4000" dirty="0">
                <a:effectLst/>
                <a:ea typeface="Calibri" panose="020F0502020204030204" pitchFamily="34" charset="0"/>
                <a:cs typeface="Times New Roman" panose="02020603050405020304" pitchFamily="18" charset="0"/>
              </a:endParaRPr>
            </a:p>
          </p:txBody>
        </p:sp>
        <p:sp>
          <p:nvSpPr>
            <p:cNvPr id="37" name="Text Box 4"/>
            <p:cNvSpPr txBox="1"/>
            <p:nvPr/>
          </p:nvSpPr>
          <p:spPr>
            <a:xfrm>
              <a:off x="6057900" y="1714500"/>
              <a:ext cx="2052955" cy="574040"/>
            </a:xfrm>
            <a:prstGeom prst="rect">
              <a:avLst/>
            </a:prstGeom>
            <a:noFill/>
            <a:ln>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Somatic symptoms</a:t>
              </a:r>
              <a:endParaRPr lang="en-US" sz="4000" dirty="0">
                <a:effectLst/>
                <a:ea typeface="Calibri" panose="020F0502020204030204" pitchFamily="34" charset="0"/>
                <a:cs typeface="Times New Roman" panose="02020603050405020304" pitchFamily="18" charset="0"/>
              </a:endParaRPr>
            </a:p>
          </p:txBody>
        </p:sp>
        <p:cxnSp>
          <p:nvCxnSpPr>
            <p:cNvPr id="39" name="Straight Arrow Connector 38"/>
            <p:cNvCxnSpPr/>
            <p:nvPr/>
          </p:nvCxnSpPr>
          <p:spPr>
            <a:xfrm flipV="1">
              <a:off x="1028700" y="342900"/>
              <a:ext cx="2057400" cy="137160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153025" y="342900"/>
              <a:ext cx="1824355" cy="137414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066925" y="1952625"/>
              <a:ext cx="4000500"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 Box 7"/>
            <p:cNvSpPr txBox="1"/>
            <p:nvPr/>
          </p:nvSpPr>
          <p:spPr>
            <a:xfrm>
              <a:off x="1714500" y="685800"/>
              <a:ext cx="676275" cy="34544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0.27*</a:t>
              </a:r>
            </a:p>
          </p:txBody>
        </p:sp>
        <p:sp>
          <p:nvSpPr>
            <p:cNvPr id="46" name="Text Box 9"/>
            <p:cNvSpPr txBox="1"/>
            <p:nvPr/>
          </p:nvSpPr>
          <p:spPr>
            <a:xfrm>
              <a:off x="5943600" y="574040"/>
              <a:ext cx="665031" cy="46672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0.28*</a:t>
              </a:r>
            </a:p>
          </p:txBody>
        </p:sp>
        <p:sp>
          <p:nvSpPr>
            <p:cNvPr id="47" name="Text Box 10"/>
            <p:cNvSpPr txBox="1"/>
            <p:nvPr/>
          </p:nvSpPr>
          <p:spPr>
            <a:xfrm>
              <a:off x="3533775" y="1943100"/>
              <a:ext cx="1608455" cy="34544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(0.64**)(.</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72**)</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3" name="TextBox 2"/>
          <p:cNvSpPr txBox="1"/>
          <p:nvPr/>
        </p:nvSpPr>
        <p:spPr>
          <a:xfrm>
            <a:off x="15726319" y="17583536"/>
            <a:ext cx="16230601" cy="11910953"/>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Note. * </a:t>
            </a:r>
            <a:r>
              <a:rPr lang="en-US" sz="2400" b="1" i="1" dirty="0">
                <a:latin typeface="Times New Roman" panose="02020603050405020304" pitchFamily="18" charset="0"/>
                <a:cs typeface="Times New Roman" panose="02020603050405020304" pitchFamily="18" charset="0"/>
              </a:rPr>
              <a:t>p</a:t>
            </a:r>
            <a:r>
              <a:rPr lang="en-US" sz="2400" b="1" dirty="0">
                <a:latin typeface="Times New Roman" panose="02020603050405020304" pitchFamily="18" charset="0"/>
                <a:cs typeface="Times New Roman" panose="02020603050405020304" pitchFamily="18" charset="0"/>
              </a:rPr>
              <a:t> &lt; .05  ** p &lt; .001</a:t>
            </a:r>
          </a:p>
          <a:p>
            <a:r>
              <a:rPr lang="en-US" sz="3200"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Approximately </a:t>
            </a:r>
            <a:r>
              <a:rPr lang="en-US" sz="4000" dirty="0" smtClean="0">
                <a:latin typeface="Times New Roman" panose="02020603050405020304" pitchFamily="18" charset="0"/>
                <a:cs typeface="Times New Roman" panose="02020603050405020304" pitchFamily="18" charset="0"/>
              </a:rPr>
              <a:t>53% </a:t>
            </a:r>
            <a:r>
              <a:rPr lang="en-US" sz="4000" dirty="0">
                <a:latin typeface="Times New Roman" panose="02020603050405020304" pitchFamily="18" charset="0"/>
                <a:cs typeface="Times New Roman" panose="02020603050405020304" pitchFamily="18" charset="0"/>
              </a:rPr>
              <a:t>of the total variance in somatic symptoms was accounted for by the </a:t>
            </a:r>
            <a:r>
              <a:rPr lang="en-US" sz="4000" dirty="0" smtClean="0">
                <a:latin typeface="Times New Roman" panose="02020603050405020304" pitchFamily="18" charset="0"/>
                <a:cs typeface="Times New Roman" panose="02020603050405020304" pitchFamily="18" charset="0"/>
              </a:rPr>
              <a:t>predictors.</a:t>
            </a:r>
          </a:p>
          <a:p>
            <a:pPr marL="457200" indent="-457200">
              <a:buFont typeface="Arial" panose="020B0604020202020204" pitchFamily="34" charset="0"/>
              <a:buChar char="•"/>
            </a:pPr>
            <a:endParaRPr lang="en-US" sz="4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Results indicated that previous traumatic experiences were a significant predictor of psychological inflexibility (</a:t>
            </a:r>
            <a:r>
              <a:rPr lang="el-GR" sz="4000" dirty="0" smtClean="0">
                <a:latin typeface="Times New Roman" panose="02020603050405020304" pitchFamily="18" charset="0"/>
                <a:cs typeface="Times New Roman" panose="02020603050405020304" pitchFamily="18" charset="0"/>
              </a:rPr>
              <a:t>β</a:t>
            </a:r>
            <a:r>
              <a:rPr lang="en-US" sz="4000" dirty="0" smtClean="0">
                <a:latin typeface="Times New Roman" panose="02020603050405020304" pitchFamily="18" charset="0"/>
                <a:cs typeface="Times New Roman" panose="02020603050405020304" pitchFamily="18" charset="0"/>
              </a:rPr>
              <a:t> = 0.27), and that psychological inflexibility was a significant predictor of somatic symptoms (</a:t>
            </a:r>
            <a:r>
              <a:rPr lang="el-GR" sz="4000" dirty="0" smtClean="0">
                <a:latin typeface="Times New Roman" panose="02020603050405020304" pitchFamily="18" charset="0"/>
                <a:cs typeface="Times New Roman" panose="02020603050405020304" pitchFamily="18" charset="0"/>
              </a:rPr>
              <a:t>β</a:t>
            </a:r>
            <a:r>
              <a:rPr lang="en-US" sz="4000" dirty="0" smtClean="0">
                <a:latin typeface="Times New Roman" panose="02020603050405020304" pitchFamily="18" charset="0"/>
                <a:cs typeface="Times New Roman" panose="02020603050405020304" pitchFamily="18" charset="0"/>
              </a:rPr>
              <a:t> = 0.28). These results are consistent with the mediation hypothesis.</a:t>
            </a:r>
          </a:p>
          <a:p>
            <a:pPr marL="457200" indent="-457200">
              <a:buFont typeface="Arial" panose="020B0604020202020204" pitchFamily="34" charset="0"/>
              <a:buChar char="•"/>
            </a:pPr>
            <a:endParaRPr lang="en-US" sz="4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The total effect of previous traumatic experiences on somatic symptoms was significant (</a:t>
            </a:r>
            <a:r>
              <a:rPr lang="el-GR" sz="4000" dirty="0">
                <a:latin typeface="Times New Roman" panose="02020603050405020304" pitchFamily="18" charset="0"/>
                <a:cs typeface="Times New Roman" panose="02020603050405020304" pitchFamily="18" charset="0"/>
              </a:rPr>
              <a:t>β</a:t>
            </a:r>
            <a:r>
              <a:rPr lang="en-US" sz="4000" dirty="0">
                <a:latin typeface="Times New Roman" panose="02020603050405020304" pitchFamily="18" charset="0"/>
                <a:cs typeface="Times New Roman" panose="02020603050405020304" pitchFamily="18" charset="0"/>
              </a:rPr>
              <a:t> = </a:t>
            </a:r>
            <a:r>
              <a:rPr lang="en-US" sz="4000" dirty="0" smtClean="0">
                <a:latin typeface="Times New Roman" panose="02020603050405020304" pitchFamily="18" charset="0"/>
                <a:cs typeface="Times New Roman" panose="02020603050405020304" pitchFamily="18" charset="0"/>
              </a:rPr>
              <a:t>.72), as was the direct effect (</a:t>
            </a:r>
            <a:r>
              <a:rPr lang="el-GR" sz="4000" dirty="0" smtClean="0">
                <a:latin typeface="Times New Roman" panose="02020603050405020304" pitchFamily="18" charset="0"/>
                <a:cs typeface="Times New Roman" panose="02020603050405020304" pitchFamily="18" charset="0"/>
              </a:rPr>
              <a:t>β</a:t>
            </a:r>
            <a:r>
              <a:rPr lang="en-US" sz="4000" dirty="0" smtClean="0">
                <a:latin typeface="Times New Roman" panose="02020603050405020304" pitchFamily="18" charset="0"/>
                <a:cs typeface="Times New Roman" panose="02020603050405020304" pitchFamily="18" charset="0"/>
              </a:rPr>
              <a:t> = .64).</a:t>
            </a:r>
          </a:p>
          <a:p>
            <a:pPr marL="457200" indent="-457200">
              <a:buFont typeface="Arial" panose="020B0604020202020204" pitchFamily="34" charset="0"/>
              <a:buChar char="•"/>
            </a:pPr>
            <a:endParaRPr lang="en-US" sz="4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Bootstrapping estimation showed that the indirect coefficient for psychological inflexibility was significant </a:t>
            </a:r>
            <a:r>
              <a:rPr lang="en-US" sz="4000" dirty="0">
                <a:latin typeface="Times New Roman" panose="02020603050405020304" pitchFamily="18" charset="0"/>
                <a:cs typeface="Times New Roman" panose="02020603050405020304" pitchFamily="18" charset="0"/>
              </a:rPr>
              <a:t>(0.0771, 95% CI: [0.0027-0.2446</a:t>
            </a:r>
            <a:r>
              <a:rPr lang="en-US" sz="4000" dirty="0" smtClean="0">
                <a:latin typeface="Times New Roman" panose="02020603050405020304" pitchFamily="18" charset="0"/>
                <a:cs typeface="Times New Roman" panose="02020603050405020304" pitchFamily="18" charset="0"/>
              </a:rPr>
              <a:t>]), indicating that the mediational effect of psychological inflexibility in the relationship between previous traumatic experiences and somatic symptoms was associated with an approximately .077 increase in somatic symptoms.</a:t>
            </a:r>
          </a:p>
          <a:p>
            <a:pPr marL="457200" indent="-4572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p:txBody>
      </p:sp>
      <p:sp>
        <p:nvSpPr>
          <p:cNvPr id="2" name="TextBox 1"/>
          <p:cNvSpPr txBox="1"/>
          <p:nvPr/>
        </p:nvSpPr>
        <p:spPr>
          <a:xfrm>
            <a:off x="15764499" y="40325809"/>
            <a:ext cx="16136440" cy="3077766"/>
          </a:xfrm>
          <a:prstGeom prst="rect">
            <a:avLst/>
          </a:prstGeom>
          <a:noFill/>
        </p:spPr>
        <p:txBody>
          <a:bodyPr wrap="square" rtlCol="0">
            <a:spAutoFit/>
          </a:bodyPr>
          <a:lstStyle/>
          <a:p>
            <a:r>
              <a:rPr lang="en-US" sz="1800" b="1" dirty="0" smtClean="0">
                <a:latin typeface="Times New Roman" charset="0"/>
                <a:ea typeface="Times New Roman" charset="0"/>
                <a:cs typeface="Times New Roman" charset="0"/>
              </a:rPr>
              <a:t>References</a:t>
            </a:r>
          </a:p>
          <a:p>
            <a:r>
              <a:rPr lang="en-US" sz="1200" baseline="30000" dirty="0">
                <a:latin typeface="Times New Roman" panose="02020603050405020304" pitchFamily="18" charset="0"/>
                <a:cs typeface="Times New Roman" panose="02020603050405020304" pitchFamily="18" charset="0"/>
              </a:rPr>
              <a:t>1</a:t>
            </a:r>
            <a:r>
              <a:rPr lang="en-US" sz="1200" dirty="0">
                <a:latin typeface="Times New Roman" panose="02020603050405020304" pitchFamily="18" charset="0"/>
                <a:cs typeface="Times New Roman" panose="02020603050405020304" pitchFamily="18" charset="0"/>
              </a:rPr>
              <a:t>Afari, N., </a:t>
            </a:r>
            <a:r>
              <a:rPr lang="en-US" sz="1200" dirty="0" err="1">
                <a:latin typeface="Times New Roman" panose="02020603050405020304" pitchFamily="18" charset="0"/>
                <a:cs typeface="Times New Roman" panose="02020603050405020304" pitchFamily="18" charset="0"/>
              </a:rPr>
              <a:t>Ahumada</a:t>
            </a:r>
            <a:r>
              <a:rPr lang="en-US" sz="1200" dirty="0">
                <a:latin typeface="Times New Roman" panose="02020603050405020304" pitchFamily="18" charset="0"/>
                <a:cs typeface="Times New Roman" panose="02020603050405020304" pitchFamily="18" charset="0"/>
              </a:rPr>
              <a:t>, S. M., Wright, L. J., </a:t>
            </a:r>
            <a:r>
              <a:rPr lang="en-US" sz="1200" dirty="0" err="1">
                <a:latin typeface="Times New Roman" panose="02020603050405020304" pitchFamily="18" charset="0"/>
                <a:cs typeface="Times New Roman" panose="02020603050405020304" pitchFamily="18" charset="0"/>
              </a:rPr>
              <a:t>Mostoufi</a:t>
            </a:r>
            <a:r>
              <a:rPr lang="en-US" sz="1200" dirty="0">
                <a:latin typeface="Times New Roman" panose="02020603050405020304" pitchFamily="18" charset="0"/>
                <a:cs typeface="Times New Roman" panose="02020603050405020304" pitchFamily="18" charset="0"/>
              </a:rPr>
              <a:t>, S., </a:t>
            </a:r>
            <a:r>
              <a:rPr lang="en-US" sz="1200" dirty="0" err="1">
                <a:latin typeface="Times New Roman" panose="02020603050405020304" pitchFamily="18" charset="0"/>
                <a:cs typeface="Times New Roman" panose="02020603050405020304" pitchFamily="18" charset="0"/>
              </a:rPr>
              <a:t>Golnari</a:t>
            </a:r>
            <a:r>
              <a:rPr lang="en-US" sz="1200" dirty="0">
                <a:latin typeface="Times New Roman" panose="02020603050405020304" pitchFamily="18" charset="0"/>
                <a:cs typeface="Times New Roman" panose="02020603050405020304" pitchFamily="18" charset="0"/>
              </a:rPr>
              <a:t>, G., Reis, V., &amp; Cuneo, J. G. (2014). Psychological trauma and functional somatic syndromes: a systematic review and meta-analysis. </a:t>
            </a:r>
            <a:r>
              <a:rPr lang="en-US" sz="1200" i="1" dirty="0">
                <a:latin typeface="Times New Roman" panose="02020603050405020304" pitchFamily="18" charset="0"/>
                <a:cs typeface="Times New Roman" panose="02020603050405020304" pitchFamily="18" charset="0"/>
              </a:rPr>
              <a:t>Psychosomatic Medicine</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76</a:t>
            </a:r>
            <a:r>
              <a:rPr lang="en-US" sz="1200" dirty="0">
                <a:latin typeface="Times New Roman" panose="02020603050405020304" pitchFamily="18" charset="0"/>
                <a:cs typeface="Times New Roman" panose="02020603050405020304" pitchFamily="18" charset="0"/>
              </a:rPr>
              <a:t>(1), 2–11. </a:t>
            </a:r>
          </a:p>
          <a:p>
            <a:r>
              <a:rPr lang="en-US" sz="1200" baseline="30000" dirty="0">
                <a:latin typeface="Times New Roman" panose="02020603050405020304" pitchFamily="18" charset="0"/>
                <a:cs typeface="Times New Roman" panose="02020603050405020304" pitchFamily="18" charset="0"/>
              </a:rPr>
              <a:t>2</a:t>
            </a:r>
            <a:r>
              <a:rPr lang="en-US" sz="1200" dirty="0">
                <a:latin typeface="Times New Roman" panose="02020603050405020304" pitchFamily="18" charset="0"/>
                <a:cs typeface="Times New Roman" panose="02020603050405020304" pitchFamily="18" charset="0"/>
              </a:rPr>
              <a:t>Bremner, J. D., Bolus, R., &amp; Mayer, E. A. (2007). Psychometric Properties of the Early Trauma Inventory–Self Report. </a:t>
            </a:r>
            <a:r>
              <a:rPr lang="en-US" sz="1200" i="1" dirty="0">
                <a:latin typeface="Times New Roman" panose="02020603050405020304" pitchFamily="18" charset="0"/>
                <a:cs typeface="Times New Roman" panose="02020603050405020304" pitchFamily="18" charset="0"/>
              </a:rPr>
              <a:t>The Journal of Nervous and Mental Disease</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195</a:t>
            </a:r>
            <a:r>
              <a:rPr lang="en-US" sz="1200" dirty="0">
                <a:latin typeface="Times New Roman" panose="02020603050405020304" pitchFamily="18" charset="0"/>
                <a:cs typeface="Times New Roman" panose="02020603050405020304" pitchFamily="18" charset="0"/>
              </a:rPr>
              <a:t>(3), 211–218. </a:t>
            </a:r>
          </a:p>
          <a:p>
            <a:r>
              <a:rPr lang="en-US" sz="1200" baseline="30000" dirty="0">
                <a:latin typeface="Times New Roman" panose="02020603050405020304" pitchFamily="18" charset="0"/>
                <a:cs typeface="Times New Roman" panose="02020603050405020304" pitchFamily="18" charset="0"/>
              </a:rPr>
              <a:t>3</a:t>
            </a:r>
            <a:r>
              <a:rPr lang="en-US" sz="1200" dirty="0">
                <a:latin typeface="Times New Roman" panose="02020603050405020304" pitchFamily="18" charset="0"/>
                <a:cs typeface="Times New Roman" panose="02020603050405020304" pitchFamily="18" charset="0"/>
              </a:rPr>
              <a:t>Costello, E. J., </a:t>
            </a:r>
            <a:r>
              <a:rPr lang="en-US" sz="1200" dirty="0" err="1">
                <a:latin typeface="Times New Roman" panose="02020603050405020304" pitchFamily="18" charset="0"/>
                <a:cs typeface="Times New Roman" panose="02020603050405020304" pitchFamily="18" charset="0"/>
              </a:rPr>
              <a:t>Erkanali</a:t>
            </a:r>
            <a:r>
              <a:rPr lang="en-US" sz="1200" dirty="0">
                <a:latin typeface="Times New Roman" panose="02020603050405020304" pitchFamily="18" charset="0"/>
                <a:cs typeface="Times New Roman" panose="02020603050405020304" pitchFamily="18" charset="0"/>
              </a:rPr>
              <a:t>, A., Fairbanks, J. A., &amp; </a:t>
            </a:r>
            <a:r>
              <a:rPr lang="en-US" sz="1200" dirty="0" err="1">
                <a:latin typeface="Times New Roman" panose="02020603050405020304" pitchFamily="18" charset="0"/>
                <a:cs typeface="Times New Roman" panose="02020603050405020304" pitchFamily="18" charset="0"/>
              </a:rPr>
              <a:t>Angold</a:t>
            </a:r>
            <a:r>
              <a:rPr lang="en-US" sz="1200" dirty="0">
                <a:latin typeface="Times New Roman" panose="02020603050405020304" pitchFamily="18" charset="0"/>
                <a:cs typeface="Times New Roman" panose="02020603050405020304" pitchFamily="18" charset="0"/>
              </a:rPr>
              <a:t>, A. (2002). The prevalence of potentially traumatic events in childhood and adolescence. Journal of Traumatic Stress, 15, 99-112.</a:t>
            </a:r>
          </a:p>
          <a:p>
            <a:r>
              <a:rPr lang="en-US" sz="1200" baseline="30000" dirty="0">
                <a:latin typeface="Times New Roman" panose="02020603050405020304" pitchFamily="18" charset="0"/>
                <a:cs typeface="Times New Roman" panose="02020603050405020304" pitchFamily="18" charset="0"/>
              </a:rPr>
              <a:t>4</a:t>
            </a:r>
            <a:r>
              <a:rPr lang="en-US" sz="1200" dirty="0">
                <a:latin typeface="Times New Roman" panose="02020603050405020304" pitchFamily="18" charset="0"/>
                <a:cs typeface="Times New Roman" panose="02020603050405020304" pitchFamily="18" charset="0"/>
              </a:rPr>
              <a:t>Gierk, B., </a:t>
            </a:r>
            <a:r>
              <a:rPr lang="en-US" sz="1200" dirty="0" err="1">
                <a:latin typeface="Times New Roman" panose="02020603050405020304" pitchFamily="18" charset="0"/>
                <a:cs typeface="Times New Roman" panose="02020603050405020304" pitchFamily="18" charset="0"/>
              </a:rPr>
              <a:t>Kohlmann</a:t>
            </a:r>
            <a:r>
              <a:rPr lang="en-US" sz="1200" dirty="0">
                <a:latin typeface="Times New Roman" panose="02020603050405020304" pitchFamily="18" charset="0"/>
                <a:cs typeface="Times New Roman" panose="02020603050405020304" pitchFamily="18" charset="0"/>
              </a:rPr>
              <a:t>, S., Kroenke, K., Spangenberg, L., Zenger, M., </a:t>
            </a:r>
            <a:r>
              <a:rPr lang="en-US" sz="1200" dirty="0" err="1">
                <a:latin typeface="Times New Roman" panose="02020603050405020304" pitchFamily="18" charset="0"/>
                <a:cs typeface="Times New Roman" panose="02020603050405020304" pitchFamily="18" charset="0"/>
              </a:rPr>
              <a:t>Brähler</a:t>
            </a:r>
            <a:r>
              <a:rPr lang="en-US" sz="1200" dirty="0">
                <a:latin typeface="Times New Roman" panose="02020603050405020304" pitchFamily="18" charset="0"/>
                <a:cs typeface="Times New Roman" panose="02020603050405020304" pitchFamily="18" charset="0"/>
              </a:rPr>
              <a:t>, E., &amp; </a:t>
            </a:r>
            <a:r>
              <a:rPr lang="en-US" sz="1200" dirty="0" err="1">
                <a:latin typeface="Times New Roman" panose="02020603050405020304" pitchFamily="18" charset="0"/>
                <a:cs typeface="Times New Roman" panose="02020603050405020304" pitchFamily="18" charset="0"/>
              </a:rPr>
              <a:t>Löwe</a:t>
            </a:r>
            <a:r>
              <a:rPr lang="en-US" sz="1200" dirty="0">
                <a:latin typeface="Times New Roman" panose="02020603050405020304" pitchFamily="18" charset="0"/>
                <a:cs typeface="Times New Roman" panose="02020603050405020304" pitchFamily="18" charset="0"/>
              </a:rPr>
              <a:t>, B. (2014). The somatic symptom scale–8 (SSS-8): a brief measure of somatic symptom burden. </a:t>
            </a:r>
            <a:r>
              <a:rPr lang="en-US" sz="1200" i="1" dirty="0">
                <a:latin typeface="Times New Roman" panose="02020603050405020304" pitchFamily="18" charset="0"/>
                <a:cs typeface="Times New Roman" panose="02020603050405020304" pitchFamily="18" charset="0"/>
              </a:rPr>
              <a:t>JAMA internal medicine</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174</a:t>
            </a:r>
            <a:r>
              <a:rPr lang="en-US" sz="1200" dirty="0">
                <a:latin typeface="Times New Roman" panose="02020603050405020304" pitchFamily="18" charset="0"/>
                <a:cs typeface="Times New Roman" panose="02020603050405020304" pitchFamily="18" charset="0"/>
              </a:rPr>
              <a:t>(3), 399-407.</a:t>
            </a:r>
          </a:p>
          <a:p>
            <a:r>
              <a:rPr lang="en-US" sz="1200" baseline="30000" dirty="0">
                <a:latin typeface="Times New Roman" panose="02020603050405020304" pitchFamily="18" charset="0"/>
                <a:cs typeface="Times New Roman" panose="02020603050405020304" pitchFamily="18" charset="0"/>
              </a:rPr>
              <a:t>5</a:t>
            </a:r>
            <a:r>
              <a:rPr lang="en-US" sz="1200" dirty="0">
                <a:latin typeface="Times New Roman" panose="02020603050405020304" pitchFamily="18" charset="0"/>
                <a:cs typeface="Times New Roman" panose="02020603050405020304" pitchFamily="18" charset="0"/>
              </a:rPr>
              <a:t>Greco, L. A., Baer, R. A., &amp; Smith, G. T. (2011). Assessing mindfulness in children and adolescents: Development and validation of the Child and Adolescent Mindfulness Measure (CAMM). </a:t>
            </a:r>
            <a:r>
              <a:rPr lang="en-US" sz="1200" i="1" dirty="0">
                <a:latin typeface="Times New Roman" panose="02020603050405020304" pitchFamily="18" charset="0"/>
                <a:cs typeface="Times New Roman" panose="02020603050405020304" pitchFamily="18" charset="0"/>
              </a:rPr>
              <a:t>Psychological Assessment, 23</a:t>
            </a:r>
            <a:r>
              <a:rPr lang="en-US" sz="1200" dirty="0">
                <a:latin typeface="Times New Roman" panose="02020603050405020304" pitchFamily="18" charset="0"/>
                <a:cs typeface="Times New Roman" panose="02020603050405020304" pitchFamily="18" charset="0"/>
              </a:rPr>
              <a:t>(3), 606-614.</a:t>
            </a:r>
          </a:p>
          <a:p>
            <a:r>
              <a:rPr lang="en-US" sz="1200" baseline="30000" dirty="0">
                <a:latin typeface="Times New Roman" panose="02020603050405020304" pitchFamily="18" charset="0"/>
                <a:cs typeface="Times New Roman" panose="02020603050405020304" pitchFamily="18" charset="0"/>
              </a:rPr>
              <a:t>6</a:t>
            </a:r>
            <a:r>
              <a:rPr lang="en-US" sz="1200" dirty="0">
                <a:latin typeface="Times New Roman" panose="02020603050405020304" pitchFamily="18" charset="0"/>
                <a:cs typeface="Times New Roman" panose="02020603050405020304" pitchFamily="18" charset="0"/>
              </a:rPr>
              <a:t>Greco, L. A., Lambert, W., &amp; Baer, R. A. (2008). Psychological inflexibility in childhood and adolescence: Development and evaluation of the Avoidance and Fusion Questionnaire for Youth. </a:t>
            </a:r>
            <a:r>
              <a:rPr lang="en-US" sz="1200" i="1" dirty="0">
                <a:latin typeface="Times New Roman" panose="02020603050405020304" pitchFamily="18" charset="0"/>
                <a:cs typeface="Times New Roman" panose="02020603050405020304" pitchFamily="18" charset="0"/>
              </a:rPr>
              <a:t>Psychological Assessment, 20</a:t>
            </a:r>
            <a:r>
              <a:rPr lang="en-US" sz="1200" dirty="0">
                <a:latin typeface="Times New Roman" panose="02020603050405020304" pitchFamily="18" charset="0"/>
                <a:cs typeface="Times New Roman" panose="02020603050405020304" pitchFamily="18" charset="0"/>
              </a:rPr>
              <a:t>(2), 93-102.</a:t>
            </a:r>
          </a:p>
          <a:p>
            <a:r>
              <a:rPr lang="en-US" sz="1200" baseline="30000" dirty="0">
                <a:latin typeface="Times New Roman" panose="02020603050405020304" pitchFamily="18" charset="0"/>
                <a:cs typeface="Times New Roman" panose="02020603050405020304" pitchFamily="18" charset="0"/>
              </a:rPr>
              <a:t>7</a:t>
            </a:r>
            <a:r>
              <a:rPr lang="en-US" sz="1200" dirty="0">
                <a:latin typeface="Times New Roman" panose="02020603050405020304" pitchFamily="18" charset="0"/>
                <a:cs typeface="Times New Roman" panose="02020603050405020304" pitchFamily="18" charset="0"/>
              </a:rPr>
              <a:t>Hayes, A. F. (2013). The PROCESS macro for SPSS and SAS (version 2.13)[Software].</a:t>
            </a:r>
          </a:p>
          <a:p>
            <a:r>
              <a:rPr lang="en-US" sz="1200" baseline="30000" dirty="0">
                <a:latin typeface="Times New Roman" panose="02020603050405020304" pitchFamily="18" charset="0"/>
                <a:cs typeface="Times New Roman" panose="02020603050405020304" pitchFamily="18" charset="0"/>
              </a:rPr>
              <a:t>8</a:t>
            </a:r>
            <a:r>
              <a:rPr lang="en-US" sz="1200" dirty="0">
                <a:latin typeface="Times New Roman" panose="02020603050405020304" pitchFamily="18" charset="0"/>
                <a:cs typeface="Times New Roman" panose="02020603050405020304" pitchFamily="18" charset="0"/>
              </a:rPr>
              <a:t>Hayes, S. C., </a:t>
            </a:r>
            <a:r>
              <a:rPr lang="en-US" sz="1200" dirty="0" err="1">
                <a:latin typeface="Times New Roman" panose="02020603050405020304" pitchFamily="18" charset="0"/>
                <a:cs typeface="Times New Roman" panose="02020603050405020304" pitchFamily="18" charset="0"/>
              </a:rPr>
              <a:t>Strosahl</a:t>
            </a:r>
            <a:r>
              <a:rPr lang="en-US" sz="1200" dirty="0">
                <a:latin typeface="Times New Roman" panose="02020603050405020304" pitchFamily="18" charset="0"/>
                <a:cs typeface="Times New Roman" panose="02020603050405020304" pitchFamily="18" charset="0"/>
              </a:rPr>
              <a:t>, K. D., &amp; Wilson, K. G. (1999). </a:t>
            </a:r>
            <a:r>
              <a:rPr lang="en-US" sz="1200" i="1" dirty="0">
                <a:latin typeface="Times New Roman" panose="02020603050405020304" pitchFamily="18" charset="0"/>
                <a:cs typeface="Times New Roman" panose="02020603050405020304" pitchFamily="18" charset="0"/>
              </a:rPr>
              <a:t>Acceptance and commitment therapy: An experiential approach to behavior change</a:t>
            </a:r>
            <a:r>
              <a:rPr lang="en-US" sz="1200" dirty="0">
                <a:latin typeface="Times New Roman" panose="02020603050405020304" pitchFamily="18" charset="0"/>
                <a:cs typeface="Times New Roman" panose="02020603050405020304" pitchFamily="18" charset="0"/>
              </a:rPr>
              <a:t>. New York, NY: Guilford.</a:t>
            </a:r>
          </a:p>
          <a:p>
            <a:r>
              <a:rPr lang="en-US" sz="1200" baseline="30000" dirty="0">
                <a:latin typeface="Times New Roman" panose="02020603050405020304" pitchFamily="18" charset="0"/>
                <a:cs typeface="Times New Roman" panose="02020603050405020304" pitchFamily="18" charset="0"/>
              </a:rPr>
              <a:t>9</a:t>
            </a:r>
            <a:r>
              <a:rPr lang="en-US" sz="1200" dirty="0">
                <a:latin typeface="Times New Roman" panose="02020603050405020304" pitchFamily="18" charset="0"/>
                <a:cs typeface="Times New Roman" panose="02020603050405020304" pitchFamily="18" charset="0"/>
              </a:rPr>
              <a:t>Johnson, K. E., &amp; Taliaferro, L. a. (2012). Health behaviors and mental health of students attending alternative high schools: A review of the research literature. </a:t>
            </a:r>
            <a:r>
              <a:rPr lang="en-US" sz="1200" i="1" dirty="0">
                <a:latin typeface="Times New Roman" panose="02020603050405020304" pitchFamily="18" charset="0"/>
                <a:cs typeface="Times New Roman" panose="02020603050405020304" pitchFamily="18" charset="0"/>
              </a:rPr>
              <a:t>Journal for Specialists in Pediatric Nursing</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17</a:t>
            </a:r>
            <a:r>
              <a:rPr lang="en-US" sz="1200" dirty="0">
                <a:latin typeface="Times New Roman" panose="02020603050405020304" pitchFamily="18" charset="0"/>
                <a:cs typeface="Times New Roman" panose="02020603050405020304" pitchFamily="18" charset="0"/>
              </a:rPr>
              <a:t>(2), 79–97. </a:t>
            </a:r>
          </a:p>
          <a:p>
            <a:r>
              <a:rPr lang="en-US" sz="1200" baseline="30000" dirty="0">
                <a:latin typeface="Times New Roman" panose="02020603050405020304" pitchFamily="18" charset="0"/>
                <a:cs typeface="Times New Roman" panose="02020603050405020304" pitchFamily="18" charset="0"/>
              </a:rPr>
              <a:t>10</a:t>
            </a:r>
            <a:r>
              <a:rPr lang="en-US" sz="1200" dirty="0">
                <a:latin typeface="Times New Roman" panose="02020603050405020304" pitchFamily="18" charset="0"/>
                <a:cs typeface="Times New Roman" panose="02020603050405020304" pitchFamily="18" charset="0"/>
              </a:rPr>
              <a:t>Lehr, C. A., Tan, C. S., &amp; </a:t>
            </a:r>
            <a:r>
              <a:rPr lang="en-US" sz="1200" dirty="0" err="1">
                <a:latin typeface="Times New Roman" panose="02020603050405020304" pitchFamily="18" charset="0"/>
                <a:cs typeface="Times New Roman" panose="02020603050405020304" pitchFamily="18" charset="0"/>
              </a:rPr>
              <a:t>Ysseldyke</a:t>
            </a:r>
            <a:r>
              <a:rPr lang="en-US" sz="1200" dirty="0">
                <a:latin typeface="Times New Roman" panose="02020603050405020304" pitchFamily="18" charset="0"/>
                <a:cs typeface="Times New Roman" panose="02020603050405020304" pitchFamily="18" charset="0"/>
              </a:rPr>
              <a:t>, J. (2008). Alternative Schools: A Synthesis of State-Level Policy and Research. </a:t>
            </a:r>
            <a:r>
              <a:rPr lang="en-US" sz="1200" i="1" dirty="0">
                <a:latin typeface="Times New Roman" panose="02020603050405020304" pitchFamily="18" charset="0"/>
                <a:cs typeface="Times New Roman" panose="02020603050405020304" pitchFamily="18" charset="0"/>
              </a:rPr>
              <a:t>Remedial and Special Education</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30</a:t>
            </a:r>
            <a:r>
              <a:rPr lang="en-US" sz="1200" dirty="0">
                <a:latin typeface="Times New Roman" panose="02020603050405020304" pitchFamily="18" charset="0"/>
                <a:cs typeface="Times New Roman" panose="02020603050405020304" pitchFamily="18" charset="0"/>
              </a:rPr>
              <a:t>(1), 19–32. </a:t>
            </a:r>
          </a:p>
          <a:p>
            <a:r>
              <a:rPr lang="en-US" sz="1200" baseline="30000" dirty="0">
                <a:latin typeface="Times New Roman" panose="02020603050405020304" pitchFamily="18" charset="0"/>
                <a:cs typeface="Times New Roman" panose="02020603050405020304" pitchFamily="18" charset="0"/>
              </a:rPr>
              <a:t>11</a:t>
            </a:r>
            <a:r>
              <a:rPr lang="en-US" sz="1200" dirty="0">
                <a:latin typeface="Times New Roman" panose="02020603050405020304" pitchFamily="18" charset="0"/>
                <a:cs typeface="Times New Roman" panose="02020603050405020304" pitchFamily="18" charset="0"/>
              </a:rPr>
              <a:t>Plumb, J. C., </a:t>
            </a:r>
            <a:r>
              <a:rPr lang="en-US" sz="1200" dirty="0" err="1">
                <a:latin typeface="Times New Roman" panose="02020603050405020304" pitchFamily="18" charset="0"/>
                <a:cs typeface="Times New Roman" panose="02020603050405020304" pitchFamily="18" charset="0"/>
              </a:rPr>
              <a:t>Orsillo</a:t>
            </a:r>
            <a:r>
              <a:rPr lang="en-US" sz="1200" dirty="0">
                <a:latin typeface="Times New Roman" panose="02020603050405020304" pitchFamily="18" charset="0"/>
                <a:cs typeface="Times New Roman" panose="02020603050405020304" pitchFamily="18" charset="0"/>
              </a:rPr>
              <a:t>, S. M., &amp; </a:t>
            </a:r>
            <a:r>
              <a:rPr lang="en-US" sz="1200" dirty="0" err="1">
                <a:latin typeface="Times New Roman" panose="02020603050405020304" pitchFamily="18" charset="0"/>
                <a:cs typeface="Times New Roman" panose="02020603050405020304" pitchFamily="18" charset="0"/>
              </a:rPr>
              <a:t>Luterek</a:t>
            </a:r>
            <a:r>
              <a:rPr lang="en-US" sz="1200" dirty="0">
                <a:latin typeface="Times New Roman" panose="02020603050405020304" pitchFamily="18" charset="0"/>
                <a:cs typeface="Times New Roman" panose="02020603050405020304" pitchFamily="18" charset="0"/>
              </a:rPr>
              <a:t>, J. A. (2004). A preliminary test of the role of experiential avoidance in post-event functioning. </a:t>
            </a:r>
            <a:r>
              <a:rPr lang="en-US" sz="1200" i="1" dirty="0">
                <a:latin typeface="Times New Roman" panose="02020603050405020304" pitchFamily="18" charset="0"/>
                <a:cs typeface="Times New Roman" panose="02020603050405020304" pitchFamily="18" charset="0"/>
              </a:rPr>
              <a:t>Journal of Behavior Therapy and Experimental Psychiatry</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35</a:t>
            </a:r>
            <a:r>
              <a:rPr lang="en-US" sz="1200" dirty="0">
                <a:latin typeface="Times New Roman" panose="02020603050405020304" pitchFamily="18" charset="0"/>
                <a:cs typeface="Times New Roman" panose="02020603050405020304" pitchFamily="18" charset="0"/>
              </a:rPr>
              <a:t>(3), 245-257</a:t>
            </a:r>
            <a:r>
              <a:rPr lang="en-US" sz="1200" dirty="0" smtClean="0">
                <a:latin typeface="Times New Roman" panose="02020603050405020304" pitchFamily="18" charset="0"/>
                <a:cs typeface="Times New Roman" panose="02020603050405020304" pitchFamily="18" charset="0"/>
              </a:rPr>
              <a:t>.</a:t>
            </a:r>
          </a:p>
          <a:p>
            <a:r>
              <a:rPr lang="en-US" sz="1200" baseline="30000" dirty="0" smtClean="0">
                <a:latin typeface="Times New Roman" panose="02020603050405020304" pitchFamily="18" charset="0"/>
                <a:cs typeface="Times New Roman" panose="02020603050405020304" pitchFamily="18" charset="0"/>
              </a:rPr>
              <a:t>12</a:t>
            </a:r>
            <a:r>
              <a:rPr lang="en-US" sz="1200" dirty="0" smtClean="0">
                <a:latin typeface="Times New Roman" panose="02020603050405020304" pitchFamily="18" charset="0"/>
                <a:cs typeface="Times New Roman" panose="02020603050405020304" pitchFamily="18" charset="0"/>
              </a:rPr>
              <a:t>Thompson</a:t>
            </a:r>
            <a:r>
              <a:rPr lang="en-US" sz="1200" dirty="0">
                <a:latin typeface="Times New Roman" panose="02020603050405020304" pitchFamily="18" charset="0"/>
                <a:cs typeface="Times New Roman" panose="02020603050405020304" pitchFamily="18" charset="0"/>
              </a:rPr>
              <a:t>, R. W., </a:t>
            </a:r>
            <a:r>
              <a:rPr lang="en-US" sz="1200" dirty="0" err="1">
                <a:latin typeface="Times New Roman" panose="02020603050405020304" pitchFamily="18" charset="0"/>
                <a:cs typeface="Times New Roman" panose="02020603050405020304" pitchFamily="18" charset="0"/>
              </a:rPr>
              <a:t>Arnkoff</a:t>
            </a:r>
            <a:r>
              <a:rPr lang="en-US" sz="1200" dirty="0">
                <a:latin typeface="Times New Roman" panose="02020603050405020304" pitchFamily="18" charset="0"/>
                <a:cs typeface="Times New Roman" panose="02020603050405020304" pitchFamily="18" charset="0"/>
              </a:rPr>
              <a:t>, D. B., &amp; Glass, C. R. (2011). Conceptualizing mindfulness and acceptance as components of psychological resilience to trauma. </a:t>
            </a:r>
            <a:r>
              <a:rPr lang="en-US" sz="1200" i="1" dirty="0">
                <a:latin typeface="Times New Roman" panose="02020603050405020304" pitchFamily="18" charset="0"/>
                <a:cs typeface="Times New Roman" panose="02020603050405020304" pitchFamily="18" charset="0"/>
              </a:rPr>
              <a:t>Trauma, Violence, &amp; Abuse</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12</a:t>
            </a:r>
            <a:r>
              <a:rPr lang="en-US" sz="1200" dirty="0">
                <a:latin typeface="Times New Roman" panose="02020603050405020304" pitchFamily="18" charset="0"/>
                <a:cs typeface="Times New Roman" panose="02020603050405020304" pitchFamily="18" charset="0"/>
              </a:rPr>
              <a:t>(4), 220-235</a:t>
            </a:r>
            <a:r>
              <a:rPr lang="en-US" sz="1200" dirty="0" smtClean="0">
                <a:latin typeface="Times New Roman" panose="02020603050405020304" pitchFamily="18" charset="0"/>
                <a:cs typeface="Times New Roman" panose="02020603050405020304" pitchFamily="18" charset="0"/>
              </a:rPr>
              <a:t>.</a:t>
            </a:r>
          </a:p>
          <a:p>
            <a:r>
              <a:rPr lang="en-US" sz="1200" baseline="30000" dirty="0" smtClean="0">
                <a:latin typeface="Times New Roman" panose="02020603050405020304" pitchFamily="18" charset="0"/>
                <a:cs typeface="Times New Roman" panose="02020603050405020304" pitchFamily="18" charset="0"/>
              </a:rPr>
              <a:t>13</a:t>
            </a:r>
            <a:r>
              <a:rPr lang="en-US" sz="1200" dirty="0" smtClean="0">
                <a:latin typeface="Times New Roman" panose="02020603050405020304" pitchFamily="18" charset="0"/>
                <a:cs typeface="Times New Roman" panose="02020603050405020304" pitchFamily="18" charset="0"/>
              </a:rPr>
              <a:t>Turner</a:t>
            </a:r>
            <a:r>
              <a:rPr lang="en-US" sz="1200" dirty="0">
                <a:latin typeface="Times New Roman" panose="02020603050405020304" pitchFamily="18" charset="0"/>
                <a:cs typeface="Times New Roman" panose="02020603050405020304" pitchFamily="18" charset="0"/>
              </a:rPr>
              <a:t>, R., &amp; Lloyd, D. (1995). Lifetime Traumas and Mental Health: The Significance of Cumulative Adversity. </a:t>
            </a:r>
            <a:r>
              <a:rPr lang="en-US" sz="1200" i="1" dirty="0">
                <a:latin typeface="Times New Roman" panose="02020603050405020304" pitchFamily="18" charset="0"/>
                <a:cs typeface="Times New Roman" panose="02020603050405020304" pitchFamily="18" charset="0"/>
              </a:rPr>
              <a:t>Journal of Health and Social Behavior,</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36</a:t>
            </a:r>
            <a:r>
              <a:rPr lang="en-US" sz="1200" dirty="0">
                <a:latin typeface="Times New Roman" panose="02020603050405020304" pitchFamily="18" charset="0"/>
                <a:cs typeface="Times New Roman" panose="02020603050405020304" pitchFamily="18" charset="0"/>
              </a:rPr>
              <a:t>(4), 360-376. </a:t>
            </a:r>
          </a:p>
          <a:p>
            <a:endParaRPr lang="en-US" sz="2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15121</TotalTime>
  <Words>1139</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Helvetica</vt:lpstr>
      <vt:lpstr>Times New Roman</vt:lpstr>
      <vt:lpstr>Wingdings</vt:lpstr>
      <vt:lpstr>Office Theme</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 Kinner</dc:creator>
  <cp:lastModifiedBy>Ownert</cp:lastModifiedBy>
  <cp:revision>320</cp:revision>
  <dcterms:created xsi:type="dcterms:W3CDTF">2011-03-24T21:00:58Z</dcterms:created>
  <dcterms:modified xsi:type="dcterms:W3CDTF">2016-06-10T01:10:05Z</dcterms:modified>
</cp:coreProperties>
</file>